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64"/>
  </p:notesMasterIdLst>
  <p:sldIdLst>
    <p:sldId id="268" r:id="rId6"/>
    <p:sldId id="262" r:id="rId7"/>
    <p:sldId id="269" r:id="rId8"/>
    <p:sldId id="355" r:id="rId9"/>
    <p:sldId id="910" r:id="rId10"/>
    <p:sldId id="338" r:id="rId11"/>
    <p:sldId id="333" r:id="rId12"/>
    <p:sldId id="912" r:id="rId13"/>
    <p:sldId id="824" r:id="rId14"/>
    <p:sldId id="926" r:id="rId15"/>
    <p:sldId id="389" r:id="rId16"/>
    <p:sldId id="651" r:id="rId17"/>
    <p:sldId id="650" r:id="rId18"/>
    <p:sldId id="649" r:id="rId19"/>
    <p:sldId id="648" r:id="rId20"/>
    <p:sldId id="905" r:id="rId21"/>
    <p:sldId id="393" r:id="rId22"/>
    <p:sldId id="394" r:id="rId23"/>
    <p:sldId id="879" r:id="rId24"/>
    <p:sldId id="395" r:id="rId25"/>
    <p:sldId id="938" r:id="rId26"/>
    <p:sldId id="913" r:id="rId27"/>
    <p:sldId id="848" r:id="rId28"/>
    <p:sldId id="919" r:id="rId29"/>
    <p:sldId id="929" r:id="rId30"/>
    <p:sldId id="921" r:id="rId31"/>
    <p:sldId id="927" r:id="rId32"/>
    <p:sldId id="928" r:id="rId33"/>
    <p:sldId id="920" r:id="rId34"/>
    <p:sldId id="734" r:id="rId35"/>
    <p:sldId id="623" r:id="rId36"/>
    <p:sldId id="930" r:id="rId37"/>
    <p:sldId id="740" r:id="rId38"/>
    <p:sldId id="922" r:id="rId39"/>
    <p:sldId id="510" r:id="rId40"/>
    <p:sldId id="939" r:id="rId41"/>
    <p:sldId id="932" r:id="rId42"/>
    <p:sldId id="719" r:id="rId43"/>
    <p:sldId id="931" r:id="rId44"/>
    <p:sldId id="933" r:id="rId45"/>
    <p:sldId id="810" r:id="rId46"/>
    <p:sldId id="426" r:id="rId47"/>
    <p:sldId id="831" r:id="rId48"/>
    <p:sldId id="818" r:id="rId49"/>
    <p:sldId id="915" r:id="rId50"/>
    <p:sldId id="887" r:id="rId51"/>
    <p:sldId id="923" r:id="rId52"/>
    <p:sldId id="916" r:id="rId53"/>
    <p:sldId id="888" r:id="rId54"/>
    <p:sldId id="889" r:id="rId55"/>
    <p:sldId id="890" r:id="rId56"/>
    <p:sldId id="917" r:id="rId57"/>
    <p:sldId id="925" r:id="rId58"/>
    <p:sldId id="940" r:id="rId59"/>
    <p:sldId id="924" r:id="rId60"/>
    <p:sldId id="906" r:id="rId61"/>
    <p:sldId id="459" r:id="rId62"/>
    <p:sldId id="26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68D2EF-981B-43BD-112B-9530247E801D}" name="Johnson, Christopher A" initials="JCA" userId="Johnson, Christopher 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47" d="100"/>
          <a:sy n="47" d="100"/>
        </p:scale>
        <p:origin x="77" y="797"/>
      </p:cViewPr>
      <p:guideLst/>
    </p:cSldViewPr>
  </p:slideViewPr>
  <p:notesTextViewPr>
    <p:cViewPr>
      <p:scale>
        <a:sx n="1" d="1"/>
        <a:sy n="1" d="1"/>
      </p:scale>
      <p:origin x="0" y="0"/>
    </p:cViewPr>
  </p:notesTextViewPr>
  <p:sorterViewPr>
    <p:cViewPr>
      <p:scale>
        <a:sx n="100" d="100"/>
        <a:sy n="100" d="100"/>
      </p:scale>
      <p:origin x="0" y="-8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slawn, Jeff P" userId="de755d2f-5889-49b5-a256-9e3036f09a58" providerId="ADAL" clId="{F81E296B-49CE-4D74-A308-3022AFF12657}"/>
    <pc:docChg chg="custSel modSld">
      <pc:chgData name="Brislawn, Jeff P" userId="de755d2f-5889-49b5-a256-9e3036f09a58" providerId="ADAL" clId="{F81E296B-49CE-4D74-A308-3022AFF12657}" dt="2023-01-16T18:52:43.774" v="122" actId="14100"/>
      <pc:docMkLst>
        <pc:docMk/>
      </pc:docMkLst>
      <pc:sldChg chg="modSp mod">
        <pc:chgData name="Brislawn, Jeff P" userId="de755d2f-5889-49b5-a256-9e3036f09a58" providerId="ADAL" clId="{F81E296B-49CE-4D74-A308-3022AFF12657}" dt="2023-01-16T18:52:43.774" v="122" actId="14100"/>
        <pc:sldMkLst>
          <pc:docMk/>
          <pc:sldMk cId="3633211223" sldId="333"/>
        </pc:sldMkLst>
        <pc:spChg chg="mod">
          <ac:chgData name="Brislawn, Jeff P" userId="de755d2f-5889-49b5-a256-9e3036f09a58" providerId="ADAL" clId="{F81E296B-49CE-4D74-A308-3022AFF12657}" dt="2023-01-16T18:52:43.774" v="122" actId="14100"/>
          <ac:spMkLst>
            <pc:docMk/>
            <pc:sldMk cId="3633211223" sldId="333"/>
            <ac:spMk id="5" creationId="{AF2022BF-19ED-4D49-B777-D8EF5A465B22}"/>
          </ac:spMkLst>
        </pc:spChg>
      </pc:sldChg>
      <pc:sldChg chg="modSp mod">
        <pc:chgData name="Brislawn, Jeff P" userId="de755d2f-5889-49b5-a256-9e3036f09a58" providerId="ADAL" clId="{F81E296B-49CE-4D74-A308-3022AFF12657}" dt="2023-01-16T18:48:14.789" v="29" actId="20577"/>
        <pc:sldMkLst>
          <pc:docMk/>
          <pc:sldMk cId="151224867" sldId="510"/>
        </pc:sldMkLst>
        <pc:spChg chg="mod">
          <ac:chgData name="Brislawn, Jeff P" userId="de755d2f-5889-49b5-a256-9e3036f09a58" providerId="ADAL" clId="{F81E296B-49CE-4D74-A308-3022AFF12657}" dt="2023-01-16T18:48:14.789" v="29" actId="20577"/>
          <ac:spMkLst>
            <pc:docMk/>
            <pc:sldMk cId="151224867" sldId="510"/>
            <ac:spMk id="11" creationId="{77CAE633-75DD-435E-821A-54997817025C}"/>
          </ac:spMkLst>
        </pc:spChg>
      </pc:sldChg>
      <pc:sldChg chg="modSp mod">
        <pc:chgData name="Brislawn, Jeff P" userId="de755d2f-5889-49b5-a256-9e3036f09a58" providerId="ADAL" clId="{F81E296B-49CE-4D74-A308-3022AFF12657}" dt="2023-01-16T18:49:11.285" v="65" actId="20577"/>
        <pc:sldMkLst>
          <pc:docMk/>
          <pc:sldMk cId="127418092" sldId="831"/>
        </pc:sldMkLst>
        <pc:spChg chg="mod">
          <ac:chgData name="Brislawn, Jeff P" userId="de755d2f-5889-49b5-a256-9e3036f09a58" providerId="ADAL" clId="{F81E296B-49CE-4D74-A308-3022AFF12657}" dt="2023-01-16T18:49:11.285" v="65" actId="20577"/>
          <ac:spMkLst>
            <pc:docMk/>
            <pc:sldMk cId="127418092" sldId="831"/>
            <ac:spMk id="8" creationId="{2F71CB95-BC0C-46B1-B9EF-152358882EEB}"/>
          </ac:spMkLst>
        </pc:spChg>
      </pc:sldChg>
      <pc:sldChg chg="modSp mod">
        <pc:chgData name="Brislawn, Jeff P" userId="de755d2f-5889-49b5-a256-9e3036f09a58" providerId="ADAL" clId="{F81E296B-49CE-4D74-A308-3022AFF12657}" dt="2023-01-16T18:46:50.211" v="1"/>
        <pc:sldMkLst>
          <pc:docMk/>
          <pc:sldMk cId="2891566840" sldId="928"/>
        </pc:sldMkLst>
        <pc:spChg chg="mod">
          <ac:chgData name="Brislawn, Jeff P" userId="de755d2f-5889-49b5-a256-9e3036f09a58" providerId="ADAL" clId="{F81E296B-49CE-4D74-A308-3022AFF12657}" dt="2023-01-16T18:46:50.211" v="1"/>
          <ac:spMkLst>
            <pc:docMk/>
            <pc:sldMk cId="2891566840" sldId="928"/>
            <ac:spMk id="2" creationId="{BE588AD5-4310-70C4-F781-F7E343F19166}"/>
          </ac:spMkLst>
        </pc:spChg>
      </pc:sldChg>
    </pc:docChg>
  </pc:docChgLst>
  <pc:docChgLst>
    <pc:chgData name="Johnson, Christopher A" userId="c66f8855-dc25-4ded-8465-904fcc28db4e" providerId="ADAL" clId="{C55DDE93-F524-4C15-9C87-1871AEAB59F5}"/>
    <pc:docChg chg="undo custSel delSld modSld sldOrd">
      <pc:chgData name="Johnson, Christopher A" userId="c66f8855-dc25-4ded-8465-904fcc28db4e" providerId="ADAL" clId="{C55DDE93-F524-4C15-9C87-1871AEAB59F5}" dt="2023-01-13T16:55:30.257" v="2281"/>
      <pc:docMkLst>
        <pc:docMk/>
      </pc:docMkLst>
      <pc:sldChg chg="modSp mod">
        <pc:chgData name="Johnson, Christopher A" userId="c66f8855-dc25-4ded-8465-904fcc28db4e" providerId="ADAL" clId="{C55DDE93-F524-4C15-9C87-1871AEAB59F5}" dt="2023-01-13T15:32:03.954" v="2063" actId="27636"/>
        <pc:sldMkLst>
          <pc:docMk/>
          <pc:sldMk cId="3017285862" sldId="262"/>
        </pc:sldMkLst>
        <pc:spChg chg="mod">
          <ac:chgData name="Johnson, Christopher A" userId="c66f8855-dc25-4ded-8465-904fcc28db4e" providerId="ADAL" clId="{C55DDE93-F524-4C15-9C87-1871AEAB59F5}" dt="2023-01-13T15:32:03.954" v="2063" actId="27636"/>
          <ac:spMkLst>
            <pc:docMk/>
            <pc:sldMk cId="3017285862" sldId="262"/>
            <ac:spMk id="9" creationId="{5408EFDC-8E73-76F7-9FB7-FA3B4D0A36AA}"/>
          </ac:spMkLst>
        </pc:spChg>
      </pc:sldChg>
      <pc:sldChg chg="modSp mod">
        <pc:chgData name="Johnson, Christopher A" userId="c66f8855-dc25-4ded-8465-904fcc28db4e" providerId="ADAL" clId="{C55DDE93-F524-4C15-9C87-1871AEAB59F5}" dt="2023-01-10T18:09:48.307" v="757" actId="20577"/>
        <pc:sldMkLst>
          <pc:docMk/>
          <pc:sldMk cId="4110729593" sldId="263"/>
        </pc:sldMkLst>
        <pc:spChg chg="mod">
          <ac:chgData name="Johnson, Christopher A" userId="c66f8855-dc25-4ded-8465-904fcc28db4e" providerId="ADAL" clId="{C55DDE93-F524-4C15-9C87-1871AEAB59F5}" dt="2023-01-10T18:08:41.776" v="714" actId="20577"/>
          <ac:spMkLst>
            <pc:docMk/>
            <pc:sldMk cId="4110729593" sldId="263"/>
            <ac:spMk id="3" creationId="{5D54A4A5-3E72-F7FC-6CC1-7D4B7E9D3792}"/>
          </ac:spMkLst>
        </pc:spChg>
        <pc:spChg chg="mod">
          <ac:chgData name="Johnson, Christopher A" userId="c66f8855-dc25-4ded-8465-904fcc28db4e" providerId="ADAL" clId="{C55DDE93-F524-4C15-9C87-1871AEAB59F5}" dt="2023-01-10T18:08:56.434" v="741" actId="207"/>
          <ac:spMkLst>
            <pc:docMk/>
            <pc:sldMk cId="4110729593" sldId="263"/>
            <ac:spMk id="5" creationId="{8448825F-5257-4D20-7236-73617F7CF669}"/>
          </ac:spMkLst>
        </pc:spChg>
        <pc:spChg chg="mod">
          <ac:chgData name="Johnson, Christopher A" userId="c66f8855-dc25-4ded-8465-904fcc28db4e" providerId="ADAL" clId="{C55DDE93-F524-4C15-9C87-1871AEAB59F5}" dt="2023-01-10T18:09:48.307" v="757" actId="20577"/>
          <ac:spMkLst>
            <pc:docMk/>
            <pc:sldMk cId="4110729593" sldId="263"/>
            <ac:spMk id="6" creationId="{3500F85B-E208-9AD7-A32A-9F8242529B0C}"/>
          </ac:spMkLst>
        </pc:spChg>
      </pc:sldChg>
      <pc:sldChg chg="addSp delSp modSp mod">
        <pc:chgData name="Johnson, Christopher A" userId="c66f8855-dc25-4ded-8465-904fcc28db4e" providerId="ADAL" clId="{C55DDE93-F524-4C15-9C87-1871AEAB59F5}" dt="2023-01-09T20:27:08.985" v="50" actId="20577"/>
        <pc:sldMkLst>
          <pc:docMk/>
          <pc:sldMk cId="3009398482" sldId="268"/>
        </pc:sldMkLst>
        <pc:spChg chg="mod">
          <ac:chgData name="Johnson, Christopher A" userId="c66f8855-dc25-4ded-8465-904fcc28db4e" providerId="ADAL" clId="{C55DDE93-F524-4C15-9C87-1871AEAB59F5}" dt="2023-01-09T20:27:08.985" v="50" actId="20577"/>
          <ac:spMkLst>
            <pc:docMk/>
            <pc:sldMk cId="3009398482" sldId="268"/>
            <ac:spMk id="6" creationId="{B5098E02-1A66-6B92-CFE8-E24C2D6A7476}"/>
          </ac:spMkLst>
        </pc:spChg>
        <pc:spChg chg="mod">
          <ac:chgData name="Johnson, Christopher A" userId="c66f8855-dc25-4ded-8465-904fcc28db4e" providerId="ADAL" clId="{C55DDE93-F524-4C15-9C87-1871AEAB59F5}" dt="2023-01-09T20:23:49.769" v="7" actId="14100"/>
          <ac:spMkLst>
            <pc:docMk/>
            <pc:sldMk cId="3009398482" sldId="268"/>
            <ac:spMk id="9" creationId="{4A4596A0-A3F1-CCB3-9C11-7B3E34531B5F}"/>
          </ac:spMkLst>
        </pc:spChg>
        <pc:picChg chg="add del mod">
          <ac:chgData name="Johnson, Christopher A" userId="c66f8855-dc25-4ded-8465-904fcc28db4e" providerId="ADAL" clId="{C55DDE93-F524-4C15-9C87-1871AEAB59F5}" dt="2023-01-09T20:26:37.350" v="16" actId="478"/>
          <ac:picMkLst>
            <pc:docMk/>
            <pc:sldMk cId="3009398482" sldId="268"/>
            <ac:picMk id="3" creationId="{06B01445-974D-B428-A02C-69FA1C8EA6E1}"/>
          </ac:picMkLst>
        </pc:picChg>
        <pc:picChg chg="add mod modCrop">
          <ac:chgData name="Johnson, Christopher A" userId="c66f8855-dc25-4ded-8465-904fcc28db4e" providerId="ADAL" clId="{C55DDE93-F524-4C15-9C87-1871AEAB59F5}" dt="2023-01-09T20:26:53.207" v="21" actId="14100"/>
          <ac:picMkLst>
            <pc:docMk/>
            <pc:sldMk cId="3009398482" sldId="268"/>
            <ac:picMk id="7" creationId="{7C5EBFA0-05B0-A50B-48F4-601EE3BA0F97}"/>
          </ac:picMkLst>
        </pc:picChg>
        <pc:picChg chg="del">
          <ac:chgData name="Johnson, Christopher A" userId="c66f8855-dc25-4ded-8465-904fcc28db4e" providerId="ADAL" clId="{C55DDE93-F524-4C15-9C87-1871AEAB59F5}" dt="2023-01-09T20:25:30.961" v="8" actId="478"/>
          <ac:picMkLst>
            <pc:docMk/>
            <pc:sldMk cId="3009398482" sldId="268"/>
            <ac:picMk id="13" creationId="{1A269F4B-3025-EE6B-6813-990551FB5D61}"/>
          </ac:picMkLst>
        </pc:picChg>
      </pc:sldChg>
      <pc:sldChg chg="modSp mod">
        <pc:chgData name="Johnson, Christopher A" userId="c66f8855-dc25-4ded-8465-904fcc28db4e" providerId="ADAL" clId="{C55DDE93-F524-4C15-9C87-1871AEAB59F5}" dt="2023-01-12T17:59:08.339" v="2009" actId="20577"/>
        <pc:sldMkLst>
          <pc:docMk/>
          <pc:sldMk cId="3633211223" sldId="333"/>
        </pc:sldMkLst>
        <pc:spChg chg="mod">
          <ac:chgData name="Johnson, Christopher A" userId="c66f8855-dc25-4ded-8465-904fcc28db4e" providerId="ADAL" clId="{C55DDE93-F524-4C15-9C87-1871AEAB59F5}" dt="2023-01-09T22:50:34.281" v="85" actId="1076"/>
          <ac:spMkLst>
            <pc:docMk/>
            <pc:sldMk cId="3633211223" sldId="333"/>
            <ac:spMk id="2" creationId="{C17551F0-D2E8-4127-B879-6536AB1EE792}"/>
          </ac:spMkLst>
        </pc:spChg>
        <pc:spChg chg="mod">
          <ac:chgData name="Johnson, Christopher A" userId="c66f8855-dc25-4ded-8465-904fcc28db4e" providerId="ADAL" clId="{C55DDE93-F524-4C15-9C87-1871AEAB59F5}" dt="2023-01-12T17:59:08.339" v="2009" actId="20577"/>
          <ac:spMkLst>
            <pc:docMk/>
            <pc:sldMk cId="3633211223" sldId="333"/>
            <ac:spMk id="5" creationId="{AF2022BF-19ED-4D49-B777-D8EF5A465B22}"/>
          </ac:spMkLst>
        </pc:spChg>
      </pc:sldChg>
      <pc:sldChg chg="modSp mod">
        <pc:chgData name="Johnson, Christopher A" userId="c66f8855-dc25-4ded-8465-904fcc28db4e" providerId="ADAL" clId="{C55DDE93-F524-4C15-9C87-1871AEAB59F5}" dt="2023-01-12T17:58:00.536" v="1992" actId="13926"/>
        <pc:sldMkLst>
          <pc:docMk/>
          <pc:sldMk cId="148794231" sldId="355"/>
        </pc:sldMkLst>
        <pc:spChg chg="mod">
          <ac:chgData name="Johnson, Christopher A" userId="c66f8855-dc25-4ded-8465-904fcc28db4e" providerId="ADAL" clId="{C55DDE93-F524-4C15-9C87-1871AEAB59F5}" dt="2023-01-12T17:58:00.536" v="1992" actId="13926"/>
          <ac:spMkLst>
            <pc:docMk/>
            <pc:sldMk cId="148794231" sldId="355"/>
            <ac:spMk id="2" creationId="{43252829-C71A-E43F-744B-7A9BF09BE8F7}"/>
          </ac:spMkLst>
        </pc:spChg>
        <pc:spChg chg="mod">
          <ac:chgData name="Johnson, Christopher A" userId="c66f8855-dc25-4ded-8465-904fcc28db4e" providerId="ADAL" clId="{C55DDE93-F524-4C15-9C87-1871AEAB59F5}" dt="2023-01-09T20:30:50.180" v="74" actId="20577"/>
          <ac:spMkLst>
            <pc:docMk/>
            <pc:sldMk cId="148794231" sldId="355"/>
            <ac:spMk id="4" creationId="{3D0D9A36-E380-E8C3-74A1-0024C2FCE3FB}"/>
          </ac:spMkLst>
        </pc:spChg>
      </pc:sldChg>
      <pc:sldChg chg="addSp delSp modSp mod">
        <pc:chgData name="Johnson, Christopher A" userId="c66f8855-dc25-4ded-8465-904fcc28db4e" providerId="ADAL" clId="{C55DDE93-F524-4C15-9C87-1871AEAB59F5}" dt="2023-01-09T23:20:21.632" v="302" actId="14100"/>
        <pc:sldMkLst>
          <pc:docMk/>
          <pc:sldMk cId="2537234485" sldId="426"/>
        </pc:sldMkLst>
        <pc:spChg chg="del">
          <ac:chgData name="Johnson, Christopher A" userId="c66f8855-dc25-4ded-8465-904fcc28db4e" providerId="ADAL" clId="{C55DDE93-F524-4C15-9C87-1871AEAB59F5}" dt="2023-01-09T23:20:15.840" v="301" actId="478"/>
          <ac:spMkLst>
            <pc:docMk/>
            <pc:sldMk cId="2537234485" sldId="426"/>
            <ac:spMk id="4" creationId="{06612543-E607-4D0B-A43B-7D79A64B61DE}"/>
          </ac:spMkLst>
        </pc:spChg>
        <pc:graphicFrameChg chg="add mod">
          <ac:chgData name="Johnson, Christopher A" userId="c66f8855-dc25-4ded-8465-904fcc28db4e" providerId="ADAL" clId="{C55DDE93-F524-4C15-9C87-1871AEAB59F5}" dt="2023-01-09T23:20:21.632" v="302" actId="14100"/>
          <ac:graphicFrameMkLst>
            <pc:docMk/>
            <pc:sldMk cId="2537234485" sldId="426"/>
            <ac:graphicFrameMk id="2" creationId="{FD67BEDC-284C-AE97-F586-D305CD7C479E}"/>
          </ac:graphicFrameMkLst>
        </pc:graphicFrameChg>
        <pc:graphicFrameChg chg="del mod">
          <ac:chgData name="Johnson, Christopher A" userId="c66f8855-dc25-4ded-8465-904fcc28db4e" providerId="ADAL" clId="{C55DDE93-F524-4C15-9C87-1871AEAB59F5}" dt="2023-01-09T23:19:45.778" v="297" actId="478"/>
          <ac:graphicFrameMkLst>
            <pc:docMk/>
            <pc:sldMk cId="2537234485" sldId="426"/>
            <ac:graphicFrameMk id="5" creationId="{DE58A800-4038-6B98-15C7-F14176A24320}"/>
          </ac:graphicFrameMkLst>
        </pc:graphicFrameChg>
      </pc:sldChg>
      <pc:sldChg chg="modSp mod">
        <pc:chgData name="Johnson, Christopher A" userId="c66f8855-dc25-4ded-8465-904fcc28db4e" providerId="ADAL" clId="{C55DDE93-F524-4C15-9C87-1871AEAB59F5}" dt="2023-01-10T18:07:13.180" v="540" actId="20577"/>
        <pc:sldMkLst>
          <pc:docMk/>
          <pc:sldMk cId="4032077065" sldId="459"/>
        </pc:sldMkLst>
        <pc:spChg chg="mod">
          <ac:chgData name="Johnson, Christopher A" userId="c66f8855-dc25-4ded-8465-904fcc28db4e" providerId="ADAL" clId="{C55DDE93-F524-4C15-9C87-1871AEAB59F5}" dt="2023-01-10T18:07:13.180" v="540" actId="20577"/>
          <ac:spMkLst>
            <pc:docMk/>
            <pc:sldMk cId="4032077065" sldId="459"/>
            <ac:spMk id="5" creationId="{117715A4-A711-40BF-89F7-C4B7CC1E0972}"/>
          </ac:spMkLst>
        </pc:spChg>
      </pc:sldChg>
      <pc:sldChg chg="addSp delSp modSp mod">
        <pc:chgData name="Johnson, Christopher A" userId="c66f8855-dc25-4ded-8465-904fcc28db4e" providerId="ADAL" clId="{C55DDE93-F524-4C15-9C87-1871AEAB59F5}" dt="2023-01-09T23:10:08.929" v="187" actId="14100"/>
        <pc:sldMkLst>
          <pc:docMk/>
          <pc:sldMk cId="426577350" sldId="734"/>
        </pc:sldMkLst>
        <pc:graphicFrameChg chg="add mod modGraphic">
          <ac:chgData name="Johnson, Christopher A" userId="c66f8855-dc25-4ded-8465-904fcc28db4e" providerId="ADAL" clId="{C55DDE93-F524-4C15-9C87-1871AEAB59F5}" dt="2023-01-09T23:10:08.929" v="187" actId="14100"/>
          <ac:graphicFrameMkLst>
            <pc:docMk/>
            <pc:sldMk cId="426577350" sldId="734"/>
            <ac:graphicFrameMk id="2" creationId="{A3CC4B8E-EDFA-C397-0E5B-153F463DE4DE}"/>
          </ac:graphicFrameMkLst>
        </pc:graphicFrameChg>
        <pc:graphicFrameChg chg="del mod">
          <ac:chgData name="Johnson, Christopher A" userId="c66f8855-dc25-4ded-8465-904fcc28db4e" providerId="ADAL" clId="{C55DDE93-F524-4C15-9C87-1871AEAB59F5}" dt="2023-01-09T23:08:41.341" v="157" actId="478"/>
          <ac:graphicFrameMkLst>
            <pc:docMk/>
            <pc:sldMk cId="426577350" sldId="734"/>
            <ac:graphicFrameMk id="4" creationId="{0011D760-F0F3-EF9E-A3DA-26C89CE8A8E7}"/>
          </ac:graphicFrameMkLst>
        </pc:graphicFrameChg>
      </pc:sldChg>
      <pc:sldChg chg="modSp mod">
        <pc:chgData name="Johnson, Christopher A" userId="c66f8855-dc25-4ded-8465-904fcc28db4e" providerId="ADAL" clId="{C55DDE93-F524-4C15-9C87-1871AEAB59F5}" dt="2023-01-09T23:14:23.820" v="201" actId="20577"/>
        <pc:sldMkLst>
          <pc:docMk/>
          <pc:sldMk cId="4070783479" sldId="740"/>
        </pc:sldMkLst>
        <pc:spChg chg="mod">
          <ac:chgData name="Johnson, Christopher A" userId="c66f8855-dc25-4ded-8465-904fcc28db4e" providerId="ADAL" clId="{C55DDE93-F524-4C15-9C87-1871AEAB59F5}" dt="2023-01-09T23:14:21.366" v="197" actId="20577"/>
          <ac:spMkLst>
            <pc:docMk/>
            <pc:sldMk cId="4070783479" sldId="740"/>
            <ac:spMk id="5" creationId="{48004239-B51A-C6CD-FB76-2E2D5874DC7C}"/>
          </ac:spMkLst>
        </pc:spChg>
        <pc:spChg chg="mod">
          <ac:chgData name="Johnson, Christopher A" userId="c66f8855-dc25-4ded-8465-904fcc28db4e" providerId="ADAL" clId="{C55DDE93-F524-4C15-9C87-1871AEAB59F5}" dt="2023-01-09T23:14:23.820" v="201" actId="20577"/>
          <ac:spMkLst>
            <pc:docMk/>
            <pc:sldMk cId="4070783479" sldId="740"/>
            <ac:spMk id="7" creationId="{80E8C6E1-F503-4D2D-8694-3B8A9852F322}"/>
          </ac:spMkLst>
        </pc:spChg>
      </pc:sldChg>
      <pc:sldChg chg="modSp mod">
        <pc:chgData name="Johnson, Christopher A" userId="c66f8855-dc25-4ded-8465-904fcc28db4e" providerId="ADAL" clId="{C55DDE93-F524-4C15-9C87-1871AEAB59F5}" dt="2023-01-09T22:56:26.937" v="153" actId="1076"/>
        <pc:sldMkLst>
          <pc:docMk/>
          <pc:sldMk cId="2277541468" sldId="824"/>
        </pc:sldMkLst>
        <pc:picChg chg="mod">
          <ac:chgData name="Johnson, Christopher A" userId="c66f8855-dc25-4ded-8465-904fcc28db4e" providerId="ADAL" clId="{C55DDE93-F524-4C15-9C87-1871AEAB59F5}" dt="2023-01-09T22:56:26.937" v="153" actId="1076"/>
          <ac:picMkLst>
            <pc:docMk/>
            <pc:sldMk cId="2277541468" sldId="824"/>
            <ac:picMk id="10" creationId="{208753F1-E711-45BB-BE29-32407265912F}"/>
          </ac:picMkLst>
        </pc:picChg>
      </pc:sldChg>
      <pc:sldChg chg="modSp mod">
        <pc:chgData name="Johnson, Christopher A" userId="c66f8855-dc25-4ded-8465-904fcc28db4e" providerId="ADAL" clId="{C55DDE93-F524-4C15-9C87-1871AEAB59F5}" dt="2023-01-13T15:55:11.519" v="2196" actId="20577"/>
        <pc:sldMkLst>
          <pc:docMk/>
          <pc:sldMk cId="127418092" sldId="831"/>
        </pc:sldMkLst>
        <pc:spChg chg="mod">
          <ac:chgData name="Johnson, Christopher A" userId="c66f8855-dc25-4ded-8465-904fcc28db4e" providerId="ADAL" clId="{C55DDE93-F524-4C15-9C87-1871AEAB59F5}" dt="2023-01-10T19:58:59.153" v="821" actId="13926"/>
          <ac:spMkLst>
            <pc:docMk/>
            <pc:sldMk cId="127418092" sldId="831"/>
            <ac:spMk id="3" creationId="{25B69508-5283-459B-B3AE-F3E61AFDC838}"/>
          </ac:spMkLst>
        </pc:spChg>
        <pc:spChg chg="mod">
          <ac:chgData name="Johnson, Christopher A" userId="c66f8855-dc25-4ded-8465-904fcc28db4e" providerId="ADAL" clId="{C55DDE93-F524-4C15-9C87-1871AEAB59F5}" dt="2023-01-13T15:55:11.519" v="2196" actId="20577"/>
          <ac:spMkLst>
            <pc:docMk/>
            <pc:sldMk cId="127418092" sldId="831"/>
            <ac:spMk id="8" creationId="{2F71CB95-BC0C-46B1-B9EF-152358882EEB}"/>
          </ac:spMkLst>
        </pc:spChg>
      </pc:sldChg>
      <pc:sldChg chg="ord">
        <pc:chgData name="Johnson, Christopher A" userId="c66f8855-dc25-4ded-8465-904fcc28db4e" providerId="ADAL" clId="{C55DDE93-F524-4C15-9C87-1871AEAB59F5}" dt="2023-01-13T15:32:19.661" v="2065"/>
        <pc:sldMkLst>
          <pc:docMk/>
          <pc:sldMk cId="1106010823" sldId="888"/>
        </pc:sldMkLst>
      </pc:sldChg>
      <pc:sldChg chg="ord">
        <pc:chgData name="Johnson, Christopher A" userId="c66f8855-dc25-4ded-8465-904fcc28db4e" providerId="ADAL" clId="{C55DDE93-F524-4C15-9C87-1871AEAB59F5}" dt="2023-01-13T15:32:19.661" v="2065"/>
        <pc:sldMkLst>
          <pc:docMk/>
          <pc:sldMk cId="797591844" sldId="889"/>
        </pc:sldMkLst>
      </pc:sldChg>
      <pc:sldChg chg="ord">
        <pc:chgData name="Johnson, Christopher A" userId="c66f8855-dc25-4ded-8465-904fcc28db4e" providerId="ADAL" clId="{C55DDE93-F524-4C15-9C87-1871AEAB59F5}" dt="2023-01-13T15:32:19.661" v="2065"/>
        <pc:sldMkLst>
          <pc:docMk/>
          <pc:sldMk cId="1711504678" sldId="890"/>
        </pc:sldMkLst>
      </pc:sldChg>
      <pc:sldChg chg="modSp mod">
        <pc:chgData name="Johnson, Christopher A" userId="c66f8855-dc25-4ded-8465-904fcc28db4e" providerId="ADAL" clId="{C55DDE93-F524-4C15-9C87-1871AEAB59F5}" dt="2023-01-10T18:06:54.987" v="507" actId="5793"/>
        <pc:sldMkLst>
          <pc:docMk/>
          <pc:sldMk cId="622454974" sldId="906"/>
        </pc:sldMkLst>
        <pc:spChg chg="mod">
          <ac:chgData name="Johnson, Christopher A" userId="c66f8855-dc25-4ded-8465-904fcc28db4e" providerId="ADAL" clId="{C55DDE93-F524-4C15-9C87-1871AEAB59F5}" dt="2023-01-10T18:06:32.522" v="478" actId="1076"/>
          <ac:spMkLst>
            <pc:docMk/>
            <pc:sldMk cId="622454974" sldId="906"/>
            <ac:spMk id="5" creationId="{BEDED679-1628-C0C9-0954-8D2410BAF222}"/>
          </ac:spMkLst>
        </pc:spChg>
        <pc:graphicFrameChg chg="mod modGraphic">
          <ac:chgData name="Johnson, Christopher A" userId="c66f8855-dc25-4ded-8465-904fcc28db4e" providerId="ADAL" clId="{C55DDE93-F524-4C15-9C87-1871AEAB59F5}" dt="2023-01-10T18:06:54.987" v="507" actId="5793"/>
          <ac:graphicFrameMkLst>
            <pc:docMk/>
            <pc:sldMk cId="622454974" sldId="906"/>
            <ac:graphicFrameMk id="2" creationId="{A0D51297-C960-CAEC-1913-2F2CE1FC6F37}"/>
          </ac:graphicFrameMkLst>
        </pc:graphicFrameChg>
      </pc:sldChg>
      <pc:sldChg chg="ord">
        <pc:chgData name="Johnson, Christopher A" userId="c66f8855-dc25-4ded-8465-904fcc28db4e" providerId="ADAL" clId="{C55DDE93-F524-4C15-9C87-1871AEAB59F5}" dt="2023-01-13T15:32:19.661" v="2065"/>
        <pc:sldMkLst>
          <pc:docMk/>
          <pc:sldMk cId="659907742" sldId="916"/>
        </pc:sldMkLst>
      </pc:sldChg>
      <pc:sldChg chg="modSp mod">
        <pc:chgData name="Johnson, Christopher A" userId="c66f8855-dc25-4ded-8465-904fcc28db4e" providerId="ADAL" clId="{C55DDE93-F524-4C15-9C87-1871AEAB59F5}" dt="2023-01-10T17:53:57.830" v="313" actId="20577"/>
        <pc:sldMkLst>
          <pc:docMk/>
          <pc:sldMk cId="3346772249" sldId="917"/>
        </pc:sldMkLst>
        <pc:spChg chg="mod">
          <ac:chgData name="Johnson, Christopher A" userId="c66f8855-dc25-4ded-8465-904fcc28db4e" providerId="ADAL" clId="{C55DDE93-F524-4C15-9C87-1871AEAB59F5}" dt="2023-01-10T17:53:57.830" v="313" actId="20577"/>
          <ac:spMkLst>
            <pc:docMk/>
            <pc:sldMk cId="3346772249" sldId="917"/>
            <ac:spMk id="2" creationId="{D7A5E574-791B-A015-2C79-54B1AFF7D8FF}"/>
          </ac:spMkLst>
        </pc:spChg>
      </pc:sldChg>
      <pc:sldChg chg="modSp mod">
        <pc:chgData name="Johnson, Christopher A" userId="c66f8855-dc25-4ded-8465-904fcc28db4e" providerId="ADAL" clId="{C55DDE93-F524-4C15-9C87-1871AEAB59F5}" dt="2023-01-10T18:01:42.625" v="364" actId="20577"/>
        <pc:sldMkLst>
          <pc:docMk/>
          <pc:sldMk cId="1010954712" sldId="925"/>
        </pc:sldMkLst>
        <pc:spChg chg="mod">
          <ac:chgData name="Johnson, Christopher A" userId="c66f8855-dc25-4ded-8465-904fcc28db4e" providerId="ADAL" clId="{C55DDE93-F524-4C15-9C87-1871AEAB59F5}" dt="2023-01-10T18:01:42.625" v="364" actId="20577"/>
          <ac:spMkLst>
            <pc:docMk/>
            <pc:sldMk cId="1010954712" sldId="925"/>
            <ac:spMk id="2" creationId="{ECC0AAEA-C08B-53FA-3172-3231AAF13F4B}"/>
          </ac:spMkLst>
        </pc:spChg>
        <pc:spChg chg="mod">
          <ac:chgData name="Johnson, Christopher A" userId="c66f8855-dc25-4ded-8465-904fcc28db4e" providerId="ADAL" clId="{C55DDE93-F524-4C15-9C87-1871AEAB59F5}" dt="2023-01-10T17:54:06.244" v="314" actId="1076"/>
          <ac:spMkLst>
            <pc:docMk/>
            <pc:sldMk cId="1010954712" sldId="925"/>
            <ac:spMk id="3" creationId="{FB399BE2-B13F-4942-A4EF-B9DE7279DBFB}"/>
          </ac:spMkLst>
        </pc:spChg>
      </pc:sldChg>
      <pc:sldChg chg="modSp mod">
        <pc:chgData name="Johnson, Christopher A" userId="c66f8855-dc25-4ded-8465-904fcc28db4e" providerId="ADAL" clId="{C55DDE93-F524-4C15-9C87-1871AEAB59F5}" dt="2023-01-09T22:57:21.876" v="155" actId="1076"/>
        <pc:sldMkLst>
          <pc:docMk/>
          <pc:sldMk cId="2281992014" sldId="929"/>
        </pc:sldMkLst>
        <pc:spChg chg="mod">
          <ac:chgData name="Johnson, Christopher A" userId="c66f8855-dc25-4ded-8465-904fcc28db4e" providerId="ADAL" clId="{C55DDE93-F524-4C15-9C87-1871AEAB59F5}" dt="2023-01-09T22:57:21.876" v="155" actId="1076"/>
          <ac:spMkLst>
            <pc:docMk/>
            <pc:sldMk cId="2281992014" sldId="929"/>
            <ac:spMk id="2" creationId="{1986A845-279A-A66E-3C5B-BE9C4AA32683}"/>
          </ac:spMkLst>
        </pc:spChg>
        <pc:spChg chg="mod">
          <ac:chgData name="Johnson, Christopher A" userId="c66f8855-dc25-4ded-8465-904fcc28db4e" providerId="ADAL" clId="{C55DDE93-F524-4C15-9C87-1871AEAB59F5}" dt="2023-01-09T22:57:20.177" v="154" actId="1076"/>
          <ac:spMkLst>
            <pc:docMk/>
            <pc:sldMk cId="2281992014" sldId="929"/>
            <ac:spMk id="3" creationId="{FB399BE2-B13F-4942-A4EF-B9DE7279DBFB}"/>
          </ac:spMkLst>
        </pc:spChg>
      </pc:sldChg>
      <pc:sldChg chg="delSp modSp mod">
        <pc:chgData name="Johnson, Christopher A" userId="c66f8855-dc25-4ded-8465-904fcc28db4e" providerId="ADAL" clId="{C55DDE93-F524-4C15-9C87-1871AEAB59F5}" dt="2023-01-09T23:14:09.342" v="189" actId="113"/>
        <pc:sldMkLst>
          <pc:docMk/>
          <pc:sldMk cId="3889456355" sldId="930"/>
        </pc:sldMkLst>
        <pc:spChg chg="mod">
          <ac:chgData name="Johnson, Christopher A" userId="c66f8855-dc25-4ded-8465-904fcc28db4e" providerId="ADAL" clId="{C55DDE93-F524-4C15-9C87-1871AEAB59F5}" dt="2023-01-09T23:14:09.342" v="189" actId="113"/>
          <ac:spMkLst>
            <pc:docMk/>
            <pc:sldMk cId="3889456355" sldId="930"/>
            <ac:spMk id="2" creationId="{841A454B-EF3C-AC61-861D-347ACE504A2F}"/>
          </ac:spMkLst>
        </pc:spChg>
        <pc:spChg chg="del">
          <ac:chgData name="Johnson, Christopher A" userId="c66f8855-dc25-4ded-8465-904fcc28db4e" providerId="ADAL" clId="{C55DDE93-F524-4C15-9C87-1871AEAB59F5}" dt="2023-01-09T23:14:02.567" v="188" actId="478"/>
          <ac:spMkLst>
            <pc:docMk/>
            <pc:sldMk cId="3889456355" sldId="930"/>
            <ac:spMk id="4" creationId="{7E79FF01-65B5-4D03-7E6D-7EE0EBC049FB}"/>
          </ac:spMkLst>
        </pc:spChg>
      </pc:sldChg>
      <pc:sldChg chg="addSp delSp modSp mod addCm delCm">
        <pc:chgData name="Johnson, Christopher A" userId="c66f8855-dc25-4ded-8465-904fcc28db4e" providerId="ADAL" clId="{C55DDE93-F524-4C15-9C87-1871AEAB59F5}" dt="2023-01-13T16:55:30.257" v="2281"/>
        <pc:sldMkLst>
          <pc:docMk/>
          <pc:sldMk cId="2059567511" sldId="931"/>
        </pc:sldMkLst>
        <pc:spChg chg="add del mod">
          <ac:chgData name="Johnson, Christopher A" userId="c66f8855-dc25-4ded-8465-904fcc28db4e" providerId="ADAL" clId="{C55DDE93-F524-4C15-9C87-1871AEAB59F5}" dt="2023-01-13T16:55:23.716" v="2279" actId="478"/>
          <ac:spMkLst>
            <pc:docMk/>
            <pc:sldMk cId="2059567511" sldId="931"/>
            <ac:spMk id="3" creationId="{D5259FAC-D252-2701-1DB5-D4F1EF42AC17}"/>
          </ac:spMkLst>
        </pc:spChg>
        <pc:spChg chg="mod">
          <ac:chgData name="Johnson, Christopher A" userId="c66f8855-dc25-4ded-8465-904fcc28db4e" providerId="ADAL" clId="{C55DDE93-F524-4C15-9C87-1871AEAB59F5}" dt="2023-01-09T23:19:29.271" v="294" actId="20577"/>
          <ac:spMkLst>
            <pc:docMk/>
            <pc:sldMk cId="2059567511" sldId="931"/>
            <ac:spMk id="12" creationId="{21C8AEA6-71D7-406B-B336-2BD69E9CC46F}"/>
          </ac:spMkLst>
        </pc:spChg>
        <pc:graphicFrameChg chg="del mod modGraphic">
          <ac:chgData name="Johnson, Christopher A" userId="c66f8855-dc25-4ded-8465-904fcc28db4e" providerId="ADAL" clId="{C55DDE93-F524-4C15-9C87-1871AEAB59F5}" dt="2023-01-13T16:55:16.579" v="2276" actId="478"/>
          <ac:graphicFrameMkLst>
            <pc:docMk/>
            <pc:sldMk cId="2059567511" sldId="931"/>
            <ac:graphicFrameMk id="4" creationId="{30FE2240-9248-65C9-3906-FAC65CA1A308}"/>
          </ac:graphicFrameMkLst>
        </pc:graphicFrameChg>
        <pc:graphicFrameChg chg="add mod">
          <ac:chgData name="Johnson, Christopher A" userId="c66f8855-dc25-4ded-8465-904fcc28db4e" providerId="ADAL" clId="{C55DDE93-F524-4C15-9C87-1871AEAB59F5}" dt="2023-01-13T16:55:28.433" v="2280" actId="1076"/>
          <ac:graphicFrameMkLst>
            <pc:docMk/>
            <pc:sldMk cId="2059567511" sldId="931"/>
            <ac:graphicFrameMk id="5" creationId="{C9E6B9E6-1B65-6E85-A300-840CC811D4AB}"/>
          </ac:graphicFrameMkLst>
        </pc:graphicFrameChg>
      </pc:sldChg>
      <pc:sldChg chg="modSp mod">
        <pc:chgData name="Johnson, Christopher A" userId="c66f8855-dc25-4ded-8465-904fcc28db4e" providerId="ADAL" clId="{C55DDE93-F524-4C15-9C87-1871AEAB59F5}" dt="2023-01-12T17:42:54.292" v="1781" actId="13926"/>
        <pc:sldMkLst>
          <pc:docMk/>
          <pc:sldMk cId="2389750283" sldId="932"/>
        </pc:sldMkLst>
        <pc:spChg chg="mod">
          <ac:chgData name="Johnson, Christopher A" userId="c66f8855-dc25-4ded-8465-904fcc28db4e" providerId="ADAL" clId="{C55DDE93-F524-4C15-9C87-1871AEAB59F5}" dt="2023-01-12T17:42:41.208" v="1780" actId="27636"/>
          <ac:spMkLst>
            <pc:docMk/>
            <pc:sldMk cId="2389750283" sldId="932"/>
            <ac:spMk id="11" creationId="{77CAE633-75DD-435E-821A-54997817025C}"/>
          </ac:spMkLst>
        </pc:spChg>
        <pc:spChg chg="mod">
          <ac:chgData name="Johnson, Christopher A" userId="c66f8855-dc25-4ded-8465-904fcc28db4e" providerId="ADAL" clId="{C55DDE93-F524-4C15-9C87-1871AEAB59F5}" dt="2023-01-12T17:42:54.292" v="1781" actId="13926"/>
          <ac:spMkLst>
            <pc:docMk/>
            <pc:sldMk cId="2389750283" sldId="932"/>
            <ac:spMk id="12" creationId="{21C8AEA6-71D7-406B-B336-2BD69E9CC46F}"/>
          </ac:spMkLst>
        </pc:spChg>
      </pc:sldChg>
      <pc:sldChg chg="modSp del mod">
        <pc:chgData name="Johnson, Christopher A" userId="c66f8855-dc25-4ded-8465-904fcc28db4e" providerId="ADAL" clId="{C55DDE93-F524-4C15-9C87-1871AEAB59F5}" dt="2023-01-13T15:35:54.993" v="2066" actId="47"/>
        <pc:sldMkLst>
          <pc:docMk/>
          <pc:sldMk cId="2360942374" sldId="934"/>
        </pc:sldMkLst>
        <pc:spChg chg="mod">
          <ac:chgData name="Johnson, Christopher A" userId="c66f8855-dc25-4ded-8465-904fcc28db4e" providerId="ADAL" clId="{C55DDE93-F524-4C15-9C87-1871AEAB59F5}" dt="2023-01-10T18:01:47.934" v="365" actId="1076"/>
          <ac:spMkLst>
            <pc:docMk/>
            <pc:sldMk cId="2360942374" sldId="934"/>
            <ac:spMk id="3" creationId="{FB399BE2-B13F-4942-A4EF-B9DE7279DBFB}"/>
          </ac:spMkLst>
        </pc:spChg>
      </pc:sldChg>
      <pc:sldChg chg="modSp del mod">
        <pc:chgData name="Johnson, Christopher A" userId="c66f8855-dc25-4ded-8465-904fcc28db4e" providerId="ADAL" clId="{C55DDE93-F524-4C15-9C87-1871AEAB59F5}" dt="2023-01-13T15:35:54.993" v="2066" actId="47"/>
        <pc:sldMkLst>
          <pc:docMk/>
          <pc:sldMk cId="3912687207" sldId="935"/>
        </pc:sldMkLst>
        <pc:spChg chg="mod">
          <ac:chgData name="Johnson, Christopher A" userId="c66f8855-dc25-4ded-8465-904fcc28db4e" providerId="ADAL" clId="{C55DDE93-F524-4C15-9C87-1871AEAB59F5}" dt="2023-01-10T18:01:52.201" v="366" actId="1076"/>
          <ac:spMkLst>
            <pc:docMk/>
            <pc:sldMk cId="3912687207" sldId="935"/>
            <ac:spMk id="3" creationId="{FB399BE2-B13F-4942-A4EF-B9DE7279DBFB}"/>
          </ac:spMkLst>
        </pc:spChg>
      </pc:sldChg>
      <pc:sldChg chg="del">
        <pc:chgData name="Johnson, Christopher A" userId="c66f8855-dc25-4ded-8465-904fcc28db4e" providerId="ADAL" clId="{C55DDE93-F524-4C15-9C87-1871AEAB59F5}" dt="2023-01-13T15:35:54.993" v="2066" actId="47"/>
        <pc:sldMkLst>
          <pc:docMk/>
          <pc:sldMk cId="703178772" sldId="936"/>
        </pc:sldMkLst>
      </pc:sldChg>
      <pc:sldChg chg="del">
        <pc:chgData name="Johnson, Christopher A" userId="c66f8855-dc25-4ded-8465-904fcc28db4e" providerId="ADAL" clId="{C55DDE93-F524-4C15-9C87-1871AEAB59F5}" dt="2023-01-13T15:35:54.993" v="2066" actId="47"/>
        <pc:sldMkLst>
          <pc:docMk/>
          <pc:sldMk cId="3127927703" sldId="937"/>
        </pc:sldMkLst>
      </pc:sldChg>
      <pc:sldChg chg="modSp mod delCm">
        <pc:chgData name="Johnson, Christopher A" userId="c66f8855-dc25-4ded-8465-904fcc28db4e" providerId="ADAL" clId="{C55DDE93-F524-4C15-9C87-1871AEAB59F5}" dt="2023-01-13T16:53:30.384" v="2275" actId="20577"/>
        <pc:sldMkLst>
          <pc:docMk/>
          <pc:sldMk cId="2143899411" sldId="940"/>
        </pc:sldMkLst>
        <pc:graphicFrameChg chg="modGraphic">
          <ac:chgData name="Johnson, Christopher A" userId="c66f8855-dc25-4ded-8465-904fcc28db4e" providerId="ADAL" clId="{C55DDE93-F524-4C15-9C87-1871AEAB59F5}" dt="2023-01-13T16:53:30.384" v="2275" actId="20577"/>
          <ac:graphicFrameMkLst>
            <pc:docMk/>
            <pc:sldMk cId="2143899411" sldId="940"/>
            <ac:graphicFrameMk id="4" creationId="{30FE2240-9248-65C9-3906-FAC65CA1A30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Charts!$P$27:$P$50</c:f>
              <c:strCache>
                <c:ptCount val="24"/>
                <c:pt idx="0">
                  <c:v>Wildfire Defensible Space</c:v>
                </c:pt>
                <c:pt idx="1">
                  <c:v>Generators for Critical Facilities</c:v>
                </c:pt>
                <c:pt idx="2">
                  <c:v>Critical Facilities Protection</c:v>
                </c:pt>
                <c:pt idx="3">
                  <c:v>Improve Reliability of Communication</c:v>
                </c:pt>
                <c:pt idx="4">
                  <c:v>Land Use Planning</c:v>
                </c:pt>
                <c:pt idx="5">
                  <c:v>Public health incident preparedeness</c:v>
                </c:pt>
                <c:pt idx="6">
                  <c:v>Water Conservation</c:v>
                </c:pt>
                <c:pt idx="7">
                  <c:v>Evacuation Route Development</c:v>
                </c:pt>
                <c:pt idx="8">
                  <c:v>Windbreaks &amp; Snow Fences</c:v>
                </c:pt>
                <c:pt idx="9">
                  <c:v>Dam Safety </c:v>
                </c:pt>
                <c:pt idx="10">
                  <c:v>Flood Mitigation</c:v>
                </c:pt>
                <c:pt idx="11">
                  <c:v>Wildfire Fuels Treatment Projects</c:v>
                </c:pt>
                <c:pt idx="12">
                  <c:v>Electrical Power Grid Resiliency</c:v>
                </c:pt>
                <c:pt idx="13">
                  <c:v>Rockfall Mitigation</c:v>
                </c:pt>
                <c:pt idx="14">
                  <c:v>Forest Health/Watershed Protection</c:v>
                </c:pt>
                <c:pt idx="15">
                  <c:v>Landslide Mitigation</c:v>
                </c:pt>
                <c:pt idx="16">
                  <c:v>Public Education/Awareness</c:v>
                </c:pt>
                <c:pt idx="17">
                  <c:v>Floodprone Property Buyout</c:v>
                </c:pt>
                <c:pt idx="18">
                  <c:v>Stream Stabilization/Restoration</c:v>
                </c:pt>
                <c:pt idx="19">
                  <c:v>Indoor/Outdoor Warning</c:v>
                </c:pt>
                <c:pt idx="20">
                  <c:v>Severe Weather Shelters</c:v>
                </c:pt>
                <c:pt idx="21">
                  <c:v>Stormwater Drainage Improvement</c:v>
                </c:pt>
                <c:pt idx="22">
                  <c:v>Access to Flood Insurance</c:v>
                </c:pt>
                <c:pt idx="23">
                  <c:v>Education &amp; Discounts on Flood Insurance</c:v>
                </c:pt>
              </c:strCache>
            </c:strRef>
          </c:cat>
          <c:val>
            <c:numRef>
              <c:f>Charts!$O$27:$O$50</c:f>
              <c:numCache>
                <c:formatCode>General</c:formatCode>
                <c:ptCount val="24"/>
                <c:pt idx="0">
                  <c:v>106</c:v>
                </c:pt>
                <c:pt idx="1">
                  <c:v>80</c:v>
                </c:pt>
                <c:pt idx="2">
                  <c:v>78</c:v>
                </c:pt>
                <c:pt idx="3">
                  <c:v>75</c:v>
                </c:pt>
                <c:pt idx="4">
                  <c:v>68</c:v>
                </c:pt>
                <c:pt idx="5">
                  <c:v>61</c:v>
                </c:pt>
                <c:pt idx="6">
                  <c:v>59</c:v>
                </c:pt>
                <c:pt idx="7">
                  <c:v>58</c:v>
                </c:pt>
                <c:pt idx="8">
                  <c:v>40</c:v>
                </c:pt>
                <c:pt idx="9">
                  <c:v>39</c:v>
                </c:pt>
                <c:pt idx="10">
                  <c:v>37</c:v>
                </c:pt>
                <c:pt idx="11">
                  <c:v>27</c:v>
                </c:pt>
                <c:pt idx="12">
                  <c:v>22</c:v>
                </c:pt>
                <c:pt idx="13">
                  <c:v>22</c:v>
                </c:pt>
                <c:pt idx="14">
                  <c:v>17</c:v>
                </c:pt>
                <c:pt idx="15">
                  <c:v>16</c:v>
                </c:pt>
                <c:pt idx="16">
                  <c:v>15</c:v>
                </c:pt>
                <c:pt idx="17">
                  <c:v>12</c:v>
                </c:pt>
                <c:pt idx="18">
                  <c:v>8</c:v>
                </c:pt>
                <c:pt idx="19">
                  <c:v>6</c:v>
                </c:pt>
                <c:pt idx="20">
                  <c:v>6</c:v>
                </c:pt>
                <c:pt idx="21">
                  <c:v>3</c:v>
                </c:pt>
                <c:pt idx="22">
                  <c:v>1</c:v>
                </c:pt>
                <c:pt idx="23">
                  <c:v>1</c:v>
                </c:pt>
              </c:numCache>
            </c:numRef>
          </c:val>
          <c:extLst>
            <c:ext xmlns:c16="http://schemas.microsoft.com/office/drawing/2014/chart" uri="{C3380CC4-5D6E-409C-BE32-E72D297353CC}">
              <c16:uniqueId val="{00000000-4724-45CD-A3E4-F9AEE9A7DD5B}"/>
            </c:ext>
          </c:extLst>
        </c:ser>
        <c:dLbls>
          <c:showLegendKey val="0"/>
          <c:showVal val="0"/>
          <c:showCatName val="0"/>
          <c:showSerName val="0"/>
          <c:showPercent val="0"/>
          <c:showBubbleSize val="0"/>
        </c:dLbls>
        <c:gapWidth val="219"/>
        <c:overlap val="-27"/>
        <c:axId val="102116440"/>
        <c:axId val="102119392"/>
      </c:barChart>
      <c:catAx>
        <c:axId val="10211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102119392"/>
        <c:crosses val="autoZero"/>
        <c:auto val="0"/>
        <c:lblAlgn val="ctr"/>
        <c:lblOffset val="100"/>
        <c:noMultiLvlLbl val="0"/>
      </c:catAx>
      <c:valAx>
        <c:axId val="10211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116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230FD-4CA7-4FC0-848F-F4C851D6DB30}"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C14EE-609C-4D3E-B99F-3D2ED911DAF7}" type="slidenum">
              <a:rPr lang="en-US" smtClean="0"/>
              <a:t>‹#›</a:t>
            </a:fld>
            <a:endParaRPr lang="en-US"/>
          </a:p>
        </p:txBody>
      </p:sp>
    </p:spTree>
    <p:extLst>
      <p:ext uri="{BB962C8B-B14F-4D97-AF65-F5344CB8AC3E}">
        <p14:creationId xmlns:p14="http://schemas.microsoft.com/office/powerpoint/2010/main" val="96406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41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76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748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23</a:t>
            </a:fld>
            <a:endParaRPr lang="en-GB" dirty="0"/>
          </a:p>
        </p:txBody>
      </p:sp>
    </p:spTree>
    <p:extLst>
      <p:ext uri="{BB962C8B-B14F-4D97-AF65-F5344CB8AC3E}">
        <p14:creationId xmlns:p14="http://schemas.microsoft.com/office/powerpoint/2010/main" val="127178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41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30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36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787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35</a:t>
            </a:fld>
            <a:endParaRPr lang="en-GB" dirty="0"/>
          </a:p>
        </p:txBody>
      </p:sp>
    </p:spTree>
    <p:extLst>
      <p:ext uri="{BB962C8B-B14F-4D97-AF65-F5344CB8AC3E}">
        <p14:creationId xmlns:p14="http://schemas.microsoft.com/office/powerpoint/2010/main" val="779920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36</a:t>
            </a:fld>
            <a:endParaRPr lang="en-GB" dirty="0"/>
          </a:p>
        </p:txBody>
      </p:sp>
    </p:spTree>
    <p:extLst>
      <p:ext uri="{BB962C8B-B14F-4D97-AF65-F5344CB8AC3E}">
        <p14:creationId xmlns:p14="http://schemas.microsoft.com/office/powerpoint/2010/main" val="215339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37</a:t>
            </a:fld>
            <a:endParaRPr lang="en-GB" dirty="0"/>
          </a:p>
        </p:txBody>
      </p:sp>
    </p:spTree>
    <p:extLst>
      <p:ext uri="{BB962C8B-B14F-4D97-AF65-F5344CB8AC3E}">
        <p14:creationId xmlns:p14="http://schemas.microsoft.com/office/powerpoint/2010/main" val="406362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023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39</a:t>
            </a:fld>
            <a:endParaRPr lang="en-GB" dirty="0"/>
          </a:p>
        </p:txBody>
      </p:sp>
    </p:spTree>
    <p:extLst>
      <p:ext uri="{BB962C8B-B14F-4D97-AF65-F5344CB8AC3E}">
        <p14:creationId xmlns:p14="http://schemas.microsoft.com/office/powerpoint/2010/main" val="290027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46</a:t>
            </a:fld>
            <a:endParaRPr lang="en-GB" dirty="0"/>
          </a:p>
        </p:txBody>
      </p:sp>
    </p:spTree>
    <p:extLst>
      <p:ext uri="{BB962C8B-B14F-4D97-AF65-F5344CB8AC3E}">
        <p14:creationId xmlns:p14="http://schemas.microsoft.com/office/powerpoint/2010/main" val="1586329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will talk about today.</a:t>
            </a:r>
          </a:p>
        </p:txBody>
      </p:sp>
      <p:sp>
        <p:nvSpPr>
          <p:cNvPr id="4" name="Slide Number Placeholder 3"/>
          <p:cNvSpPr>
            <a:spLocks noGrp="1"/>
          </p:cNvSpPr>
          <p:nvPr>
            <p:ph type="sldNum" sz="quarter" idx="10"/>
          </p:nvPr>
        </p:nvSpPr>
        <p:spPr/>
        <p:txBody>
          <a:bodyPr/>
          <a:lstStyle/>
          <a:p>
            <a:fld id="{461F5745-C178-4DBE-A3C6-9E9F1BF7849E}" type="slidenum">
              <a:rPr lang="en-GB" smtClean="0"/>
              <a:pPr/>
              <a:t>47</a:t>
            </a:fld>
            <a:endParaRPr lang="en-GB" dirty="0"/>
          </a:p>
        </p:txBody>
      </p:sp>
    </p:spTree>
    <p:extLst>
      <p:ext uri="{BB962C8B-B14F-4D97-AF65-F5344CB8AC3E}">
        <p14:creationId xmlns:p14="http://schemas.microsoft.com/office/powerpoint/2010/main" val="3496793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49</a:t>
            </a:fld>
            <a:endParaRPr lang="en-GB" dirty="0"/>
          </a:p>
        </p:txBody>
      </p:sp>
    </p:spTree>
    <p:extLst>
      <p:ext uri="{BB962C8B-B14F-4D97-AF65-F5344CB8AC3E}">
        <p14:creationId xmlns:p14="http://schemas.microsoft.com/office/powerpoint/2010/main" val="708238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50</a:t>
            </a:fld>
            <a:endParaRPr lang="en-GB" dirty="0"/>
          </a:p>
        </p:txBody>
      </p:sp>
    </p:spTree>
    <p:extLst>
      <p:ext uri="{BB962C8B-B14F-4D97-AF65-F5344CB8AC3E}">
        <p14:creationId xmlns:p14="http://schemas.microsoft.com/office/powerpoint/2010/main" val="3385198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51</a:t>
            </a:fld>
            <a:endParaRPr lang="en-GB" dirty="0"/>
          </a:p>
        </p:txBody>
      </p:sp>
    </p:spTree>
    <p:extLst>
      <p:ext uri="{BB962C8B-B14F-4D97-AF65-F5344CB8AC3E}">
        <p14:creationId xmlns:p14="http://schemas.microsoft.com/office/powerpoint/2010/main" val="443142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547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5745-C178-4DBE-A3C6-9E9F1BF7849E}" type="slidenum">
              <a:rPr lang="en-GB" smtClean="0"/>
              <a:pPr/>
              <a:t>54</a:t>
            </a:fld>
            <a:endParaRPr lang="en-GB" dirty="0"/>
          </a:p>
        </p:txBody>
      </p:sp>
    </p:spTree>
    <p:extLst>
      <p:ext uri="{BB962C8B-B14F-4D97-AF65-F5344CB8AC3E}">
        <p14:creationId xmlns:p14="http://schemas.microsoft.com/office/powerpoint/2010/main" val="283188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45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85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79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6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51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76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61F5745-C178-4DBE-A3C6-9E9F1BF7849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51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F639-B7D4-5010-9997-1B6916E2EC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AC683B-C75D-7A5D-D26B-0A6D246E3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82003A-37B4-C0AE-6C09-E89993D25B63}"/>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5" name="Footer Placeholder 4">
            <a:extLst>
              <a:ext uri="{FF2B5EF4-FFF2-40B4-BE49-F238E27FC236}">
                <a16:creationId xmlns:a16="http://schemas.microsoft.com/office/drawing/2014/main" id="{AB7B6741-D521-4E2B-2BC2-117C5C240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316A5-7C8A-5D5B-E95D-02121537CBB0}"/>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95446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F135-3A1B-E101-631F-220603EED1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F7140-5956-55F6-BF9F-CB8CC23ED8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85511-FB76-B32E-CAD4-54352E39F370}"/>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5" name="Footer Placeholder 4">
            <a:extLst>
              <a:ext uri="{FF2B5EF4-FFF2-40B4-BE49-F238E27FC236}">
                <a16:creationId xmlns:a16="http://schemas.microsoft.com/office/drawing/2014/main" id="{29D0EDA6-3C0D-9EE3-7C0A-B834DF501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357CB-0E43-1B7E-21D6-2FD8B2EF9552}"/>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356747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0D9846-6980-A2CE-0950-5FDC93FBCB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57B3D3-1F5B-C2AA-F685-9431DF61E3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42BAF-10A0-1D8D-6FCE-ED18217CDF83}"/>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5" name="Footer Placeholder 4">
            <a:extLst>
              <a:ext uri="{FF2B5EF4-FFF2-40B4-BE49-F238E27FC236}">
                <a16:creationId xmlns:a16="http://schemas.microsoft.com/office/drawing/2014/main" id="{B0BD4DC1-2344-4688-6274-1264C9922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A936C-5AD0-C5AF-973A-3423105A2139}"/>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175145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Title + 1 Large Image">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1524000" y="2"/>
            <a:ext cx="10667301" cy="475192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765175"/>
            <a:ext cx="4321173" cy="3632654"/>
          </a:xfrm>
        </p:spPr>
        <p:txBody>
          <a:bodyPr>
            <a:normAutofit/>
          </a:bodyPr>
          <a:lstStyle>
            <a:lvl1pPr>
              <a:defRPr sz="4400" b="1" i="0">
                <a:latin typeface="Montserrat" pitchFamily="2" charset="77"/>
              </a:defRPr>
            </a:lvl1pPr>
          </a:lstStyle>
          <a:p>
            <a:r>
              <a:rPr lang="en-CA" noProof="0"/>
              <a:t>Insert presentation title here</a:t>
            </a:r>
          </a:p>
        </p:txBody>
      </p:sp>
      <p:sp>
        <p:nvSpPr>
          <p:cNvPr id="8" name="Sous-titre 2">
            <a:extLst>
              <a:ext uri="{FF2B5EF4-FFF2-40B4-BE49-F238E27FC236}">
                <a16:creationId xmlns:a16="http://schemas.microsoft.com/office/drawing/2014/main" id="{A0359139-633F-4442-B5A5-290AD4DFB397}"/>
              </a:ext>
            </a:extLst>
          </p:cNvPr>
          <p:cNvSpPr>
            <a:spLocks noGrp="1"/>
          </p:cNvSpPr>
          <p:nvPr>
            <p:ph type="subTitle" idx="1" hasCustomPrompt="1"/>
          </p:nvPr>
        </p:nvSpPr>
        <p:spPr>
          <a:xfrm>
            <a:off x="1774824" y="5154708"/>
            <a:ext cx="4321175" cy="938117"/>
          </a:xfrm>
          <a:prstGeom prst="rect">
            <a:avLst/>
          </a:prstGeom>
        </p:spPr>
        <p:txBody>
          <a:bodyPr lIns="90000" anchor="t"/>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A1EF7FC2-140F-5C4E-B3D2-BC3C938B3154}"/>
              </a:ext>
            </a:extLst>
          </p:cNvPr>
          <p:cNvSpPr/>
          <p:nvPr userDrawn="1"/>
        </p:nvSpPr>
        <p:spPr>
          <a:xfrm>
            <a:off x="373380" y="863124"/>
            <a:ext cx="922020" cy="586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latin typeface="Montserrat" pitchFamily="2" charset="77"/>
            </a:endParaRPr>
          </a:p>
        </p:txBody>
      </p:sp>
      <p:pic>
        <p:nvPicPr>
          <p:cNvPr id="11" name="Graphique 10">
            <a:extLst>
              <a:ext uri="{FF2B5EF4-FFF2-40B4-BE49-F238E27FC236}">
                <a16:creationId xmlns:a16="http://schemas.microsoft.com/office/drawing/2014/main" id="{4D2473E2-BB66-8D4A-B76F-7CCFA18EF97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13" name="Espace réservé de la date 20">
            <a:extLst>
              <a:ext uri="{FF2B5EF4-FFF2-40B4-BE49-F238E27FC236}">
                <a16:creationId xmlns:a16="http://schemas.microsoft.com/office/drawing/2014/main" id="{43A93F6F-F549-134E-9FFE-C375447587B2}"/>
              </a:ext>
            </a:extLst>
          </p:cNvPr>
          <p:cNvSpPr>
            <a:spLocks noGrp="1"/>
          </p:cNvSpPr>
          <p:nvPr>
            <p:ph type="dt" sz="half" idx="2"/>
          </p:nvPr>
        </p:nvSpPr>
        <p:spPr>
          <a:xfrm>
            <a:off x="1774823" y="6107593"/>
            <a:ext cx="4321175" cy="309082"/>
          </a:xfrm>
          <a:prstGeom prst="rect">
            <a:avLst/>
          </a:prstGeom>
        </p:spPr>
        <p:txBody>
          <a:bodyPr vert="horz" lIns="91440" tIns="45720" rIns="91440" bIns="45720" rtlCol="0" anchor="ctr"/>
          <a:lstStyle>
            <a:lvl1pPr algn="l">
              <a:defRPr sz="1200">
                <a:solidFill>
                  <a:schemeClr val="tx1"/>
                </a:solidFill>
                <a:latin typeface="Montserrat" pitchFamily="2" charset="77"/>
              </a:defRPr>
            </a:lvl1pPr>
          </a:lstStyle>
          <a:p>
            <a:endParaRPr lang="en-CA" noProof="0">
              <a:latin typeface="Montserrat" pitchFamily="2" charset="77"/>
            </a:endParaRPr>
          </a:p>
        </p:txBody>
      </p:sp>
    </p:spTree>
    <p:extLst>
      <p:ext uri="{BB962C8B-B14F-4D97-AF65-F5344CB8AC3E}">
        <p14:creationId xmlns:p14="http://schemas.microsoft.com/office/powerpoint/2010/main" val="42308382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Large Title">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3AA58CDD-DBA1-1F4E-AF8C-D5D531D32670}"/>
              </a:ext>
            </a:extLst>
          </p:cNvPr>
          <p:cNvCxnSpPr>
            <a:cxnSpLocks/>
          </p:cNvCxnSpPr>
          <p:nvPr userDrawn="1"/>
        </p:nvCxnSpPr>
        <p:spPr>
          <a:xfrm>
            <a:off x="7651011" y="-8709"/>
            <a:ext cx="0" cy="6879515"/>
          </a:xfrm>
          <a:prstGeom prst="line">
            <a:avLst/>
          </a:prstGeom>
          <a:ln w="9525">
            <a:solidFill>
              <a:schemeClr val="accent5"/>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AA566A97-3CD9-5D4B-A6D7-A4E3B98CA949}"/>
              </a:ext>
            </a:extLst>
          </p:cNvPr>
          <p:cNvSpPr>
            <a:spLocks noGrp="1"/>
          </p:cNvSpPr>
          <p:nvPr>
            <p:ph type="title" hasCustomPrompt="1"/>
          </p:nvPr>
        </p:nvSpPr>
        <p:spPr>
          <a:xfrm>
            <a:off x="1774825" y="2072640"/>
            <a:ext cx="5640394" cy="4020185"/>
          </a:xfrm>
          <a:prstGeom prst="rect">
            <a:avLst/>
          </a:prstGeom>
        </p:spPr>
        <p:txBody>
          <a:bodyPr anchor="t">
            <a:normAutofit/>
          </a:bodyPr>
          <a:lstStyle>
            <a:lvl1pPr>
              <a:defRPr sz="6600" b="0" i="0">
                <a:solidFill>
                  <a:schemeClr val="tx1"/>
                </a:solidFill>
                <a:latin typeface="Montserrat" pitchFamily="2" charset="77"/>
              </a:defRPr>
            </a:lvl1pPr>
          </a:lstStyle>
          <a:p>
            <a:r>
              <a:rPr lang="en-CA" noProof="0"/>
              <a:t>Insert section title here</a:t>
            </a:r>
          </a:p>
        </p:txBody>
      </p:sp>
      <p:sp>
        <p:nvSpPr>
          <p:cNvPr id="9" name="Sous-titre 2">
            <a:extLst>
              <a:ext uri="{FF2B5EF4-FFF2-40B4-BE49-F238E27FC236}">
                <a16:creationId xmlns:a16="http://schemas.microsoft.com/office/drawing/2014/main" id="{4AAE2750-E163-6541-97D2-3C01DF1BAB66}"/>
              </a:ext>
            </a:extLst>
          </p:cNvPr>
          <p:cNvSpPr>
            <a:spLocks noGrp="1"/>
          </p:cNvSpPr>
          <p:nvPr>
            <p:ph type="subTitle" idx="1" hasCustomPrompt="1"/>
          </p:nvPr>
        </p:nvSpPr>
        <p:spPr>
          <a:xfrm>
            <a:off x="1774823" y="765173"/>
            <a:ext cx="5640394" cy="1133295"/>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E59B34DC-7E7B-EC42-AF37-79054A01A4F1}"/>
              </a:ext>
            </a:extLst>
          </p:cNvPr>
          <p:cNvSpPr/>
          <p:nvPr userDrawn="1"/>
        </p:nvSpPr>
        <p:spPr>
          <a:xfrm>
            <a:off x="373380" y="765174"/>
            <a:ext cx="922020" cy="610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latin typeface="Montserrat" pitchFamily="2" charset="77"/>
            </a:endParaRPr>
          </a:p>
        </p:txBody>
      </p:sp>
      <p:pic>
        <p:nvPicPr>
          <p:cNvPr id="11" name="Graphique 10">
            <a:extLst>
              <a:ext uri="{FF2B5EF4-FFF2-40B4-BE49-F238E27FC236}">
                <a16:creationId xmlns:a16="http://schemas.microsoft.com/office/drawing/2014/main" id="{1B7063EF-9FEB-514A-978F-92FAD64E179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55607" y="4751921"/>
            <a:ext cx="4547544" cy="2106079"/>
          </a:xfrm>
          <a:prstGeom prst="rect">
            <a:avLst/>
          </a:prstGeom>
        </p:spPr>
      </p:pic>
    </p:spTree>
    <p:extLst>
      <p:ext uri="{BB962C8B-B14F-4D97-AF65-F5344CB8AC3E}">
        <p14:creationId xmlns:p14="http://schemas.microsoft.com/office/powerpoint/2010/main" val="11875478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Title + 2 Images v1">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D0A4D8-26FE-934D-B2CF-D19103D592A8}"/>
              </a:ext>
            </a:extLst>
          </p:cNvPr>
          <p:cNvSpPr/>
          <p:nvPr userDrawn="1"/>
        </p:nvSpPr>
        <p:spPr>
          <a:xfrm>
            <a:off x="373380" y="765174"/>
            <a:ext cx="922020" cy="60800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itchFamily="2" charset="77"/>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12806"/>
            <a:ext cx="12192000" cy="711138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2106079"/>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2120486"/>
            <a:ext cx="4051209" cy="2818459"/>
          </a:xfrm>
        </p:spPr>
        <p:txBody>
          <a:bodyPr anchor="t">
            <a:normAutofit/>
          </a:bodyPr>
          <a:lstStyle>
            <a:lvl1pPr>
              <a:defRPr sz="4400" b="1" i="0">
                <a:solidFill>
                  <a:schemeClr val="tx1"/>
                </a:solidFill>
                <a:latin typeface="Montserrat" pitchFamily="2" charset="77"/>
              </a:defRPr>
            </a:lvl1pPr>
          </a:lstStyle>
          <a:p>
            <a:r>
              <a:rPr lang="en-CA" noProof="0"/>
              <a:t>Insert presentation title here</a:t>
            </a:r>
          </a:p>
        </p:txBody>
      </p:sp>
      <p:sp>
        <p:nvSpPr>
          <p:cNvPr id="16" name="Sous-titre 2">
            <a:extLst>
              <a:ext uri="{FF2B5EF4-FFF2-40B4-BE49-F238E27FC236}">
                <a16:creationId xmlns:a16="http://schemas.microsoft.com/office/drawing/2014/main" id="{E8A38392-795E-D840-BD2D-E077C72164A6}"/>
              </a:ext>
            </a:extLst>
          </p:cNvPr>
          <p:cNvSpPr>
            <a:spLocks noGrp="1"/>
          </p:cNvSpPr>
          <p:nvPr>
            <p:ph type="subTitle" idx="1" hasCustomPrompt="1"/>
          </p:nvPr>
        </p:nvSpPr>
        <p:spPr>
          <a:xfrm>
            <a:off x="1774798" y="5144015"/>
            <a:ext cx="4051236" cy="948810"/>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9" name="Espace réservé de la date 20">
            <a:extLst>
              <a:ext uri="{FF2B5EF4-FFF2-40B4-BE49-F238E27FC236}">
                <a16:creationId xmlns:a16="http://schemas.microsoft.com/office/drawing/2014/main" id="{9F04BAC4-8BE3-E347-8926-ECCBB391CFA8}"/>
              </a:ext>
            </a:extLst>
          </p:cNvPr>
          <p:cNvSpPr>
            <a:spLocks noGrp="1"/>
          </p:cNvSpPr>
          <p:nvPr>
            <p:ph type="dt" sz="half" idx="2"/>
          </p:nvPr>
        </p:nvSpPr>
        <p:spPr>
          <a:xfrm>
            <a:off x="1774825" y="6103886"/>
            <a:ext cx="4051209" cy="312789"/>
          </a:xfrm>
          <a:prstGeom prst="rect">
            <a:avLst/>
          </a:prstGeom>
        </p:spPr>
        <p:txBody>
          <a:bodyPr vert="horz" lIns="91440" tIns="45720" rIns="91440" bIns="45720" rtlCol="0" anchor="ctr"/>
          <a:lstStyle>
            <a:lvl1pPr algn="l">
              <a:defRPr sz="1000">
                <a:solidFill>
                  <a:schemeClr val="tx2"/>
                </a:solidFill>
                <a:latin typeface="Gentium Basic" panose="02000503060000020004" pitchFamily="2" charset="77"/>
              </a:defRPr>
            </a:lvl1pPr>
          </a:lstStyle>
          <a:p>
            <a:r>
              <a:rPr lang="en-CA" noProof="0" dirty="0">
                <a:latin typeface="Gentium Basic" panose="02000503060000020004" pitchFamily="2" charset="77"/>
              </a:rPr>
              <a:t>YYYY/MM/DD</a:t>
            </a:r>
          </a:p>
        </p:txBody>
      </p:sp>
      <p:pic>
        <p:nvPicPr>
          <p:cNvPr id="12" name="Graphique 11">
            <a:extLst>
              <a:ext uri="{FF2B5EF4-FFF2-40B4-BE49-F238E27FC236}">
                <a16:creationId xmlns:a16="http://schemas.microsoft.com/office/drawing/2014/main" id="{53D796B8-4B7A-854B-8D56-A76217C1769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2508860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Title + 2 Images v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F1DD9C-09C9-3E40-AF78-19B264C71093}"/>
              </a:ext>
            </a:extLst>
          </p:cNvPr>
          <p:cNvSpPr/>
          <p:nvPr userDrawn="1"/>
        </p:nvSpPr>
        <p:spPr>
          <a:xfrm>
            <a:off x="373380" y="75501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itchFamily="2" charset="77"/>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0"/>
            <a:ext cx="9144000"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9144000" y="0"/>
            <a:ext cx="3047301"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3035300" y="2106079"/>
            <a:ext cx="4608457" cy="2818459"/>
          </a:xfrm>
        </p:spPr>
        <p:txBody>
          <a:bodyPr anchor="t">
            <a:normAutofit/>
          </a:bodyPr>
          <a:lstStyle>
            <a:lvl1pPr>
              <a:defRPr sz="4400" b="1" i="0">
                <a:latin typeface="Montserrat" pitchFamily="2" charset="77"/>
              </a:defRPr>
            </a:lvl1pPr>
          </a:lstStyle>
          <a:p>
            <a:r>
              <a:rPr lang="en-CA" noProof="0"/>
              <a:t>Insert presentation title here</a:t>
            </a:r>
          </a:p>
        </p:txBody>
      </p:sp>
      <p:sp>
        <p:nvSpPr>
          <p:cNvPr id="12" name="Sous-titre 2">
            <a:extLst>
              <a:ext uri="{FF2B5EF4-FFF2-40B4-BE49-F238E27FC236}">
                <a16:creationId xmlns:a16="http://schemas.microsoft.com/office/drawing/2014/main" id="{E5B38963-1A53-ED40-9DFA-EEE56F0A1522}"/>
              </a:ext>
            </a:extLst>
          </p:cNvPr>
          <p:cNvSpPr>
            <a:spLocks noGrp="1"/>
          </p:cNvSpPr>
          <p:nvPr>
            <p:ph type="subTitle" idx="1" hasCustomPrompt="1"/>
          </p:nvPr>
        </p:nvSpPr>
        <p:spPr>
          <a:xfrm>
            <a:off x="3035300" y="5117193"/>
            <a:ext cx="4608459" cy="975632"/>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Espace réservé de la date 20">
            <a:extLst>
              <a:ext uri="{FF2B5EF4-FFF2-40B4-BE49-F238E27FC236}">
                <a16:creationId xmlns:a16="http://schemas.microsoft.com/office/drawing/2014/main" id="{71A174EB-6224-9648-9C2E-D3EE2BDA8BAB}"/>
              </a:ext>
            </a:extLst>
          </p:cNvPr>
          <p:cNvSpPr>
            <a:spLocks noGrp="1"/>
          </p:cNvSpPr>
          <p:nvPr>
            <p:ph type="dt" sz="half" idx="2"/>
          </p:nvPr>
        </p:nvSpPr>
        <p:spPr>
          <a:xfrm>
            <a:off x="3035300" y="6092825"/>
            <a:ext cx="4608457" cy="323850"/>
          </a:xfrm>
          <a:prstGeom prst="rect">
            <a:avLst/>
          </a:prstGeom>
        </p:spPr>
        <p:txBody>
          <a:bodyPr vert="horz" lIns="91440" tIns="45720" rIns="91440" bIns="45720" rtlCol="0" anchor="ctr"/>
          <a:lstStyle>
            <a:lvl1pPr algn="l">
              <a:defRPr sz="1000">
                <a:solidFill>
                  <a:schemeClr val="tx2"/>
                </a:solidFill>
                <a:latin typeface="Gentium Basic" panose="02000503060000020004" pitchFamily="2" charset="77"/>
              </a:defRPr>
            </a:lvl1pPr>
          </a:lstStyle>
          <a:p>
            <a:r>
              <a:rPr lang="en-CA" noProof="0" dirty="0"/>
              <a:t>YYYY/MM/DD</a:t>
            </a:r>
          </a:p>
        </p:txBody>
      </p:sp>
      <p:pic>
        <p:nvPicPr>
          <p:cNvPr id="9" name="Graphique 8">
            <a:extLst>
              <a:ext uri="{FF2B5EF4-FFF2-40B4-BE49-F238E27FC236}">
                <a16:creationId xmlns:a16="http://schemas.microsoft.com/office/drawing/2014/main" id="{390256A0-D390-3F4F-B9DD-BE456EB7EC1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856098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Title + 1 Small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0"/>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640934"/>
            <a:ext cx="4077336" cy="4110987"/>
          </a:xfrm>
        </p:spPr>
        <p:txBody>
          <a:bodyPr anchor="b">
            <a:normAutofit/>
          </a:bodyPr>
          <a:lstStyle>
            <a:lvl1pPr>
              <a:defRPr sz="4400" b="1" i="0">
                <a:solidFill>
                  <a:schemeClr val="tx1"/>
                </a:solidFill>
                <a:latin typeface="Montserrat" pitchFamily="2" charset="77"/>
              </a:defRPr>
            </a:lvl1pPr>
          </a:lstStyle>
          <a:p>
            <a:r>
              <a:rPr lang="en-CA" noProof="0"/>
              <a:t>Insert presentation title here</a:t>
            </a:r>
          </a:p>
        </p:txBody>
      </p:sp>
      <p:sp>
        <p:nvSpPr>
          <p:cNvPr id="12" name="Sous-titre 2">
            <a:extLst>
              <a:ext uri="{FF2B5EF4-FFF2-40B4-BE49-F238E27FC236}">
                <a16:creationId xmlns:a16="http://schemas.microsoft.com/office/drawing/2014/main" id="{B7FC0CEC-DE31-1840-9E32-562D52782B4D}"/>
              </a:ext>
            </a:extLst>
          </p:cNvPr>
          <p:cNvSpPr>
            <a:spLocks noGrp="1"/>
          </p:cNvSpPr>
          <p:nvPr>
            <p:ph type="subTitle" idx="1" hasCustomPrompt="1"/>
          </p:nvPr>
        </p:nvSpPr>
        <p:spPr>
          <a:xfrm>
            <a:off x="1774824" y="5094514"/>
            <a:ext cx="4077337" cy="993049"/>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pic>
        <p:nvPicPr>
          <p:cNvPr id="8" name="Graphique 7">
            <a:extLst>
              <a:ext uri="{FF2B5EF4-FFF2-40B4-BE49-F238E27FC236}">
                <a16:creationId xmlns:a16="http://schemas.microsoft.com/office/drawing/2014/main" id="{FBA1E084-BF4D-C944-A737-062AE91551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9" name="Espace réservé de la date 20">
            <a:extLst>
              <a:ext uri="{FF2B5EF4-FFF2-40B4-BE49-F238E27FC236}">
                <a16:creationId xmlns:a16="http://schemas.microsoft.com/office/drawing/2014/main" id="{868937C7-5B09-F64A-86DC-76F11BCBAE3D}"/>
              </a:ext>
            </a:extLst>
          </p:cNvPr>
          <p:cNvSpPr>
            <a:spLocks noGrp="1"/>
          </p:cNvSpPr>
          <p:nvPr>
            <p:ph type="dt" sz="half" idx="2"/>
          </p:nvPr>
        </p:nvSpPr>
        <p:spPr>
          <a:xfrm>
            <a:off x="1774825" y="6087563"/>
            <a:ext cx="4051209" cy="329112"/>
          </a:xfrm>
          <a:prstGeom prst="rect">
            <a:avLst/>
          </a:prstGeom>
        </p:spPr>
        <p:txBody>
          <a:bodyPr vert="horz" lIns="91440" tIns="45720" rIns="91440" bIns="45720" rtlCol="0" anchor="ctr"/>
          <a:lstStyle>
            <a:lvl1pPr algn="l">
              <a:defRPr sz="1200">
                <a:solidFill>
                  <a:schemeClr val="tx1"/>
                </a:solidFill>
                <a:latin typeface="Gentium Basic" panose="02000503060000020004" pitchFamily="2" charset="77"/>
              </a:defRPr>
            </a:lvl1pPr>
          </a:lstStyle>
          <a:p>
            <a:r>
              <a:rPr lang="en-CA" noProof="0" dirty="0">
                <a:latin typeface="Gentium Basic" panose="02000503060000020004" pitchFamily="2" charset="77"/>
              </a:rPr>
              <a:t>YYYY/MM/DD</a:t>
            </a:r>
          </a:p>
        </p:txBody>
      </p:sp>
      <p:sp>
        <p:nvSpPr>
          <p:cNvPr id="11" name="Rectangle 10">
            <a:extLst>
              <a:ext uri="{FF2B5EF4-FFF2-40B4-BE49-F238E27FC236}">
                <a16:creationId xmlns:a16="http://schemas.microsoft.com/office/drawing/2014/main" id="{C4B1A0C5-74D2-0F45-BAEC-D0BA01C068EC}"/>
              </a:ext>
            </a:extLst>
          </p:cNvPr>
          <p:cNvSpPr/>
          <p:nvPr userDrawn="1"/>
        </p:nvSpPr>
        <p:spPr>
          <a:xfrm>
            <a:off x="373380" y="0"/>
            <a:ext cx="922020" cy="6725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bg2"/>
              </a:solidFill>
              <a:latin typeface="Montserrat" pitchFamily="2" charset="77"/>
            </a:endParaRPr>
          </a:p>
        </p:txBody>
      </p:sp>
      <p:pic>
        <p:nvPicPr>
          <p:cNvPr id="10" name="Graphique 9">
            <a:extLst>
              <a:ext uri="{FF2B5EF4-FFF2-40B4-BE49-F238E27FC236}">
                <a16:creationId xmlns:a16="http://schemas.microsoft.com/office/drawing/2014/main" id="{597B9AFA-EAB4-7C46-BAC0-46EEB1E4438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2801499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Title + 1 Large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1524000" y="2"/>
            <a:ext cx="10667301" cy="475192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765175"/>
            <a:ext cx="4321173" cy="3632654"/>
          </a:xfrm>
        </p:spPr>
        <p:txBody>
          <a:bodyPr>
            <a:normAutofit/>
          </a:bodyPr>
          <a:lstStyle>
            <a:lvl1pPr>
              <a:defRPr sz="4400" b="1" i="0">
                <a:solidFill>
                  <a:schemeClr val="bg1"/>
                </a:solidFill>
                <a:latin typeface="Montserrat" pitchFamily="2" charset="77"/>
              </a:defRPr>
            </a:lvl1pPr>
          </a:lstStyle>
          <a:p>
            <a:r>
              <a:rPr lang="en-CA" noProof="0"/>
              <a:t>Insert presentation title here</a:t>
            </a:r>
          </a:p>
        </p:txBody>
      </p:sp>
      <p:sp>
        <p:nvSpPr>
          <p:cNvPr id="8" name="Sous-titre 2">
            <a:extLst>
              <a:ext uri="{FF2B5EF4-FFF2-40B4-BE49-F238E27FC236}">
                <a16:creationId xmlns:a16="http://schemas.microsoft.com/office/drawing/2014/main" id="{A0359139-633F-4442-B5A5-290AD4DFB397}"/>
              </a:ext>
            </a:extLst>
          </p:cNvPr>
          <p:cNvSpPr>
            <a:spLocks noGrp="1"/>
          </p:cNvSpPr>
          <p:nvPr>
            <p:ph type="subTitle" idx="1" hasCustomPrompt="1"/>
          </p:nvPr>
        </p:nvSpPr>
        <p:spPr>
          <a:xfrm>
            <a:off x="1774824" y="5154708"/>
            <a:ext cx="4321175" cy="938117"/>
          </a:xfrm>
          <a:prstGeom prst="rect">
            <a:avLst/>
          </a:prstGeom>
        </p:spPr>
        <p:txBody>
          <a:bodyPr lIns="90000" anchor="t"/>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bg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A1EF7FC2-140F-5C4E-B3D2-BC3C938B3154}"/>
              </a:ext>
            </a:extLst>
          </p:cNvPr>
          <p:cNvSpPr/>
          <p:nvPr userDrawn="1"/>
        </p:nvSpPr>
        <p:spPr>
          <a:xfrm>
            <a:off x="373380" y="198304"/>
            <a:ext cx="922020" cy="6527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bg2"/>
              </a:solidFill>
              <a:latin typeface="Montserrat" pitchFamily="2" charset="77"/>
            </a:endParaRPr>
          </a:p>
        </p:txBody>
      </p:sp>
      <p:pic>
        <p:nvPicPr>
          <p:cNvPr id="11" name="Graphique 10">
            <a:extLst>
              <a:ext uri="{FF2B5EF4-FFF2-40B4-BE49-F238E27FC236}">
                <a16:creationId xmlns:a16="http://schemas.microsoft.com/office/drawing/2014/main" id="{4D2473E2-BB66-8D4A-B76F-7CCFA18EF97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13" name="Espace réservé de la date 20">
            <a:extLst>
              <a:ext uri="{FF2B5EF4-FFF2-40B4-BE49-F238E27FC236}">
                <a16:creationId xmlns:a16="http://schemas.microsoft.com/office/drawing/2014/main" id="{43A93F6F-F549-134E-9FFE-C375447587B2}"/>
              </a:ext>
            </a:extLst>
          </p:cNvPr>
          <p:cNvSpPr>
            <a:spLocks noGrp="1"/>
          </p:cNvSpPr>
          <p:nvPr>
            <p:ph type="dt" sz="half" idx="2"/>
          </p:nvPr>
        </p:nvSpPr>
        <p:spPr>
          <a:xfrm>
            <a:off x="1774823" y="6107593"/>
            <a:ext cx="4321175" cy="309082"/>
          </a:xfrm>
          <a:prstGeom prst="rect">
            <a:avLst/>
          </a:prstGeom>
        </p:spPr>
        <p:txBody>
          <a:bodyPr vert="horz" lIns="91440" tIns="45720" rIns="91440" bIns="45720" rtlCol="0" anchor="ctr"/>
          <a:lstStyle>
            <a:lvl1pPr algn="l">
              <a:defRPr sz="1200">
                <a:solidFill>
                  <a:schemeClr val="bg1"/>
                </a:solidFill>
                <a:latin typeface="Gentium Basic" panose="02000503060000020004" pitchFamily="2" charset="77"/>
              </a:defRPr>
            </a:lvl1pPr>
          </a:lstStyle>
          <a:p>
            <a:r>
              <a:rPr lang="en-CA" noProof="0" dirty="0">
                <a:latin typeface="Gentium Basic" panose="02000503060000020004" pitchFamily="2" charset="77"/>
              </a:rPr>
              <a:t>YYYY/MM/DD</a:t>
            </a:r>
          </a:p>
        </p:txBody>
      </p:sp>
      <p:pic>
        <p:nvPicPr>
          <p:cNvPr id="9" name="Graphique 8">
            <a:extLst>
              <a:ext uri="{FF2B5EF4-FFF2-40B4-BE49-F238E27FC236}">
                <a16:creationId xmlns:a16="http://schemas.microsoft.com/office/drawing/2014/main" id="{07B73305-F654-2443-ABA1-4ACEDC68AC4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19769148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Title + Large Image">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3F3A4-514C-304A-A4DE-02F1748D45AB}"/>
              </a:ext>
            </a:extLst>
          </p:cNvPr>
          <p:cNvSpPr/>
          <p:nvPr userDrawn="1"/>
        </p:nvSpPr>
        <p:spPr>
          <a:xfrm>
            <a:off x="373380" y="76517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latin typeface="Montserrat" pitchFamily="2" charset="77"/>
            </a:endParaRPr>
          </a:p>
        </p:txBody>
      </p:sp>
      <p:sp>
        <p:nvSpPr>
          <p:cNvPr id="4" name="Picture Placeholder 12"/>
          <p:cNvSpPr>
            <a:spLocks noGrp="1"/>
          </p:cNvSpPr>
          <p:nvPr>
            <p:ph type="pic" sz="quarter" idx="13" hasCustomPrompt="1"/>
          </p:nvPr>
        </p:nvSpPr>
        <p:spPr>
          <a:xfrm>
            <a:off x="1773" y="0"/>
            <a:ext cx="12190227" cy="68580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CA" noProof="0"/>
              <a:t>Insert hero image here</a:t>
            </a:r>
          </a:p>
        </p:txBody>
      </p:sp>
      <p:sp>
        <p:nvSpPr>
          <p:cNvPr id="8" name="Title 5">
            <a:extLst>
              <a:ext uri="{FF2B5EF4-FFF2-40B4-BE49-F238E27FC236}">
                <a16:creationId xmlns:a16="http://schemas.microsoft.com/office/drawing/2014/main" id="{AD6B63E4-8A79-F64D-86FE-7775FE4326FA}"/>
              </a:ext>
            </a:extLst>
          </p:cNvPr>
          <p:cNvSpPr>
            <a:spLocks noGrp="1"/>
          </p:cNvSpPr>
          <p:nvPr>
            <p:ph type="title" hasCustomPrompt="1"/>
          </p:nvPr>
        </p:nvSpPr>
        <p:spPr>
          <a:xfrm>
            <a:off x="1774825" y="2806043"/>
            <a:ext cx="7381875" cy="3286782"/>
          </a:xfrm>
          <a:prstGeom prst="rect">
            <a:avLst/>
          </a:prstGeom>
        </p:spPr>
        <p:txBody>
          <a:bodyPr anchor="t">
            <a:normAutofit/>
          </a:bodyPr>
          <a:lstStyle>
            <a:lvl1pPr>
              <a:defRPr sz="6600" b="0" i="0">
                <a:solidFill>
                  <a:schemeClr val="tx1"/>
                </a:solidFill>
                <a:latin typeface="Montserrat" pitchFamily="2" charset="77"/>
              </a:defRPr>
            </a:lvl1pPr>
          </a:lstStyle>
          <a:p>
            <a:r>
              <a:rPr lang="en-CA" noProof="0"/>
              <a:t>Insert section title here</a:t>
            </a:r>
          </a:p>
        </p:txBody>
      </p:sp>
      <p:sp>
        <p:nvSpPr>
          <p:cNvPr id="7" name="Sous-titre 2">
            <a:extLst>
              <a:ext uri="{FF2B5EF4-FFF2-40B4-BE49-F238E27FC236}">
                <a16:creationId xmlns:a16="http://schemas.microsoft.com/office/drawing/2014/main" id="{7FB4D65A-6740-5845-9334-C5E2F590223C}"/>
              </a:ext>
            </a:extLst>
          </p:cNvPr>
          <p:cNvSpPr>
            <a:spLocks noGrp="1"/>
          </p:cNvSpPr>
          <p:nvPr>
            <p:ph type="subTitle" idx="1" hasCustomPrompt="1"/>
          </p:nvPr>
        </p:nvSpPr>
        <p:spPr>
          <a:xfrm>
            <a:off x="1774825" y="1550126"/>
            <a:ext cx="7381875" cy="1026951"/>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Tree>
    <p:extLst>
      <p:ext uri="{BB962C8B-B14F-4D97-AF65-F5344CB8AC3E}">
        <p14:creationId xmlns:p14="http://schemas.microsoft.com/office/powerpoint/2010/main" val="903419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Large Title + Small Ima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4" y="2086473"/>
            <a:ext cx="5868989" cy="4006352"/>
          </a:xfrm>
          <a:prstGeom prst="rect">
            <a:avLst/>
          </a:prstGeom>
        </p:spPr>
        <p:txBody>
          <a:bodyPr anchor="t">
            <a:normAutofit/>
          </a:bodyPr>
          <a:lstStyle>
            <a:lvl1pPr>
              <a:defRPr sz="6600" b="0" i="0">
                <a:solidFill>
                  <a:schemeClr val="tx1"/>
                </a:solidFill>
                <a:latin typeface="Montserrat" pitchFamily="2" charset="77"/>
              </a:defRPr>
            </a:lvl1pPr>
          </a:lstStyle>
          <a:p>
            <a:r>
              <a:rPr lang="en-CA" noProof="0"/>
              <a:t>Insert section title here</a:t>
            </a:r>
          </a:p>
        </p:txBody>
      </p:sp>
      <p:sp>
        <p:nvSpPr>
          <p:cNvPr id="8" name="Picture Placeholder 29">
            <a:extLst>
              <a:ext uri="{FF2B5EF4-FFF2-40B4-BE49-F238E27FC236}">
                <a16:creationId xmlns:a16="http://schemas.microsoft.com/office/drawing/2014/main" id="{EA6F79D0-F7A8-BC46-8332-91EE99E8A7C2}"/>
              </a:ext>
            </a:extLst>
          </p:cNvPr>
          <p:cNvSpPr>
            <a:spLocks noGrp="1"/>
          </p:cNvSpPr>
          <p:nvPr>
            <p:ph type="pic" sz="quarter" idx="13" hasCustomPrompt="1"/>
          </p:nvPr>
        </p:nvSpPr>
        <p:spPr>
          <a:xfrm>
            <a:off x="9144002" y="1"/>
            <a:ext cx="3047998"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9" name="Sous-titre 2">
            <a:extLst>
              <a:ext uri="{FF2B5EF4-FFF2-40B4-BE49-F238E27FC236}">
                <a16:creationId xmlns:a16="http://schemas.microsoft.com/office/drawing/2014/main" id="{4D9E1268-4C0A-204F-A6BC-D383851F796D}"/>
              </a:ext>
            </a:extLst>
          </p:cNvPr>
          <p:cNvSpPr>
            <a:spLocks noGrp="1"/>
          </p:cNvSpPr>
          <p:nvPr>
            <p:ph type="subTitle" idx="1" hasCustomPrompt="1"/>
          </p:nvPr>
        </p:nvSpPr>
        <p:spPr>
          <a:xfrm>
            <a:off x="1774825" y="756466"/>
            <a:ext cx="5868988" cy="1129710"/>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6" name="Rectangle 5">
            <a:extLst>
              <a:ext uri="{FF2B5EF4-FFF2-40B4-BE49-F238E27FC236}">
                <a16:creationId xmlns:a16="http://schemas.microsoft.com/office/drawing/2014/main" id="{55EFE905-BC4A-A14B-BBA3-5F706FFFBE4D}"/>
              </a:ext>
            </a:extLst>
          </p:cNvPr>
          <p:cNvSpPr/>
          <p:nvPr userDrawn="1"/>
        </p:nvSpPr>
        <p:spPr>
          <a:xfrm>
            <a:off x="0" y="0"/>
            <a:ext cx="12954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itchFamily="2" charset="77"/>
            </a:endParaRPr>
          </a:p>
        </p:txBody>
      </p:sp>
      <p:sp>
        <p:nvSpPr>
          <p:cNvPr id="3" name="ZoneTexte 2">
            <a:extLst>
              <a:ext uri="{FF2B5EF4-FFF2-40B4-BE49-F238E27FC236}">
                <a16:creationId xmlns:a16="http://schemas.microsoft.com/office/drawing/2014/main" id="{205F6097-2490-1746-BC5C-C0A90697343D}"/>
              </a:ext>
            </a:extLst>
          </p:cNvPr>
          <p:cNvSpPr txBox="1"/>
          <p:nvPr userDrawn="1"/>
        </p:nvSpPr>
        <p:spPr>
          <a:xfrm>
            <a:off x="3789802" y="1542361"/>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itchFamily="2" charset="77"/>
            </a:endParaRPr>
          </a:p>
        </p:txBody>
      </p:sp>
    </p:spTree>
    <p:extLst>
      <p:ext uri="{BB962C8B-B14F-4D97-AF65-F5344CB8AC3E}">
        <p14:creationId xmlns:p14="http://schemas.microsoft.com/office/powerpoint/2010/main" val="1638937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6D9B-8670-FA92-D01F-BB5E5FB73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4E11E4-07E6-E7A6-686A-BF79EE9F2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7EFDF-64BF-6380-9836-4440050D89C7}"/>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5" name="Footer Placeholder 4">
            <a:extLst>
              <a:ext uri="{FF2B5EF4-FFF2-40B4-BE49-F238E27FC236}">
                <a16:creationId xmlns:a16="http://schemas.microsoft.com/office/drawing/2014/main" id="{2EA6C0D9-AA5D-FA85-C7A1-1B4B50489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FD0CB-5B69-4BDC-92D6-F304D66C36A1}"/>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945423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Large Title">
    <p:bg>
      <p:bgPr>
        <a:solidFill>
          <a:schemeClr val="accent4"/>
        </a:solidFill>
        <a:effectLst/>
      </p:bgPr>
    </p:bg>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3AA58CDD-DBA1-1F4E-AF8C-D5D531D32670}"/>
              </a:ext>
            </a:extLst>
          </p:cNvPr>
          <p:cNvCxnSpPr>
            <a:cxnSpLocks/>
          </p:cNvCxnSpPr>
          <p:nvPr userDrawn="1"/>
        </p:nvCxnSpPr>
        <p:spPr>
          <a:xfrm>
            <a:off x="7639860" y="-8709"/>
            <a:ext cx="0" cy="6879515"/>
          </a:xfrm>
          <a:prstGeom prst="line">
            <a:avLst/>
          </a:prstGeom>
          <a:ln w="9525">
            <a:solidFill>
              <a:schemeClr val="bg2"/>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AA566A97-3CD9-5D4B-A6D7-A4E3B98CA949}"/>
              </a:ext>
            </a:extLst>
          </p:cNvPr>
          <p:cNvSpPr>
            <a:spLocks noGrp="1"/>
          </p:cNvSpPr>
          <p:nvPr>
            <p:ph type="title" hasCustomPrompt="1"/>
          </p:nvPr>
        </p:nvSpPr>
        <p:spPr>
          <a:xfrm>
            <a:off x="1774825" y="2072640"/>
            <a:ext cx="5640394" cy="4020185"/>
          </a:xfrm>
          <a:prstGeom prst="rect">
            <a:avLst/>
          </a:prstGeom>
        </p:spPr>
        <p:txBody>
          <a:bodyPr anchor="t">
            <a:normAutofit/>
          </a:bodyPr>
          <a:lstStyle>
            <a:lvl1pPr>
              <a:defRPr sz="6600" b="0" i="0">
                <a:solidFill>
                  <a:schemeClr val="tx1"/>
                </a:solidFill>
                <a:latin typeface="Montserrat" pitchFamily="2" charset="77"/>
              </a:defRPr>
            </a:lvl1pPr>
          </a:lstStyle>
          <a:p>
            <a:r>
              <a:rPr lang="en-CA" noProof="0"/>
              <a:t>Insert section title here</a:t>
            </a:r>
          </a:p>
        </p:txBody>
      </p:sp>
      <p:sp>
        <p:nvSpPr>
          <p:cNvPr id="9" name="Sous-titre 2">
            <a:extLst>
              <a:ext uri="{FF2B5EF4-FFF2-40B4-BE49-F238E27FC236}">
                <a16:creationId xmlns:a16="http://schemas.microsoft.com/office/drawing/2014/main" id="{4AAE2750-E163-6541-97D2-3C01DF1BAB66}"/>
              </a:ext>
            </a:extLst>
          </p:cNvPr>
          <p:cNvSpPr>
            <a:spLocks noGrp="1"/>
          </p:cNvSpPr>
          <p:nvPr>
            <p:ph type="subTitle" idx="1" hasCustomPrompt="1"/>
          </p:nvPr>
        </p:nvSpPr>
        <p:spPr>
          <a:xfrm>
            <a:off x="1774823" y="765173"/>
            <a:ext cx="5640394" cy="1133295"/>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E59B34DC-7E7B-EC42-AF37-79054A01A4F1}"/>
              </a:ext>
            </a:extLst>
          </p:cNvPr>
          <p:cNvSpPr/>
          <p:nvPr userDrawn="1"/>
        </p:nvSpPr>
        <p:spPr>
          <a:xfrm>
            <a:off x="389496" y="67815"/>
            <a:ext cx="922020" cy="6782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itchFamily="2" charset="77"/>
            </a:endParaRPr>
          </a:p>
        </p:txBody>
      </p:sp>
      <p:pic>
        <p:nvPicPr>
          <p:cNvPr id="11" name="Graphique 10">
            <a:extLst>
              <a:ext uri="{FF2B5EF4-FFF2-40B4-BE49-F238E27FC236}">
                <a16:creationId xmlns:a16="http://schemas.microsoft.com/office/drawing/2014/main" id="{1B7063EF-9FEB-514A-978F-92FAD64E179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2" name="ZoneTexte 1">
            <a:extLst>
              <a:ext uri="{FF2B5EF4-FFF2-40B4-BE49-F238E27FC236}">
                <a16:creationId xmlns:a16="http://schemas.microsoft.com/office/drawing/2014/main" id="{80BDFB45-C1A3-C44B-8AFB-E9C8DAB9642E}"/>
              </a:ext>
            </a:extLst>
          </p:cNvPr>
          <p:cNvSpPr txBox="1"/>
          <p:nvPr userDrawn="1"/>
        </p:nvSpPr>
        <p:spPr>
          <a:xfrm>
            <a:off x="731520" y="375920"/>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itchFamily="2" charset="77"/>
            </a:endParaRPr>
          </a:p>
        </p:txBody>
      </p:sp>
    </p:spTree>
    <p:extLst>
      <p:ext uri="{BB962C8B-B14F-4D97-AF65-F5344CB8AC3E}">
        <p14:creationId xmlns:p14="http://schemas.microsoft.com/office/powerpoint/2010/main" val="34849306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sion: Title + Small Image">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9E445F-746C-8841-B636-7A15F976B9AB}"/>
              </a:ext>
            </a:extLst>
          </p:cNvPr>
          <p:cNvSpPr/>
          <p:nvPr userDrawn="1"/>
        </p:nvSpPr>
        <p:spPr>
          <a:xfrm>
            <a:off x="351156" y="91440"/>
            <a:ext cx="922020" cy="6675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latin typeface="Montserrat" pitchFamily="2" charset="77"/>
            </a:endParaRPr>
          </a:p>
        </p:txBody>
      </p:sp>
      <p:sp>
        <p:nvSpPr>
          <p:cNvPr id="2" name="Title 1"/>
          <p:cNvSpPr>
            <a:spLocks noGrp="1"/>
          </p:cNvSpPr>
          <p:nvPr>
            <p:ph type="title" hasCustomPrompt="1"/>
          </p:nvPr>
        </p:nvSpPr>
        <p:spPr>
          <a:xfrm>
            <a:off x="1774825" y="2386149"/>
            <a:ext cx="6938220" cy="3204754"/>
          </a:xfrm>
          <a:prstGeom prst="rect">
            <a:avLst/>
          </a:prstGeom>
        </p:spPr>
        <p:txBody>
          <a:bodyPr anchor="ctr"/>
          <a:lstStyle>
            <a:lvl1pPr>
              <a:defRPr sz="6600" b="0" i="0">
                <a:solidFill>
                  <a:schemeClr val="tx1"/>
                </a:solidFill>
                <a:latin typeface="Montserrat" pitchFamily="2" charset="77"/>
              </a:defRPr>
            </a:lvl1pPr>
          </a:lstStyle>
          <a:p>
            <a:r>
              <a:rPr lang="en-CA" noProof="0"/>
              <a:t>Insert slide title here</a:t>
            </a:r>
          </a:p>
        </p:txBody>
      </p:sp>
      <p:sp>
        <p:nvSpPr>
          <p:cNvPr id="17" name="Sous-titre 2">
            <a:extLst>
              <a:ext uri="{FF2B5EF4-FFF2-40B4-BE49-F238E27FC236}">
                <a16:creationId xmlns:a16="http://schemas.microsoft.com/office/drawing/2014/main" id="{C2262BC5-26BA-5C4B-B872-85C8E37BF2C5}"/>
              </a:ext>
            </a:extLst>
          </p:cNvPr>
          <p:cNvSpPr>
            <a:spLocks noGrp="1"/>
          </p:cNvSpPr>
          <p:nvPr>
            <p:ph type="subTitle" idx="1" hasCustomPrompt="1"/>
          </p:nvPr>
        </p:nvSpPr>
        <p:spPr>
          <a:xfrm>
            <a:off x="1774825" y="5421747"/>
            <a:ext cx="6938219" cy="671078"/>
          </a:xfrm>
          <a:prstGeom prst="rect">
            <a:avLst/>
          </a:prstGeom>
        </p:spPr>
        <p:txBody>
          <a:bodyPr lIns="90000" anchor="b">
            <a:no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wsp.com</a:t>
            </a:r>
          </a:p>
        </p:txBody>
      </p:sp>
      <p:pic>
        <p:nvPicPr>
          <p:cNvPr id="8" name="Graphique 7">
            <a:extLst>
              <a:ext uri="{FF2B5EF4-FFF2-40B4-BE49-F238E27FC236}">
                <a16:creationId xmlns:a16="http://schemas.microsoft.com/office/drawing/2014/main" id="{7EEB1B51-22A9-C842-92A1-70D7A229093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cxnSp>
        <p:nvCxnSpPr>
          <p:cNvPr id="10" name="Connecteur droit 9">
            <a:extLst>
              <a:ext uri="{FF2B5EF4-FFF2-40B4-BE49-F238E27FC236}">
                <a16:creationId xmlns:a16="http://schemas.microsoft.com/office/drawing/2014/main" id="{6A8D2642-4298-0B47-A918-AF6623E89299}"/>
              </a:ext>
            </a:extLst>
          </p:cNvPr>
          <p:cNvCxnSpPr/>
          <p:nvPr userDrawn="1"/>
        </p:nvCxnSpPr>
        <p:spPr>
          <a:xfrm>
            <a:off x="1524000" y="0"/>
            <a:ext cx="0" cy="685800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56610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1774825" y="3284538"/>
            <a:ext cx="8889208" cy="2808287"/>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dirty="0">
              <a:solidFill>
                <a:prstClr val="black"/>
              </a:solidFill>
              <a:latin typeface="Montserrat" pitchFamily="2" charset="77"/>
            </a:endParaRPr>
          </a:p>
        </p:txBody>
      </p:sp>
      <p:sp>
        <p:nvSpPr>
          <p:cNvPr id="9" name="Title 1">
            <a:extLst>
              <a:ext uri="{FF2B5EF4-FFF2-40B4-BE49-F238E27FC236}">
                <a16:creationId xmlns:a16="http://schemas.microsoft.com/office/drawing/2014/main" id="{6E7BC35F-3652-5B4B-A1FF-BF7C40A9214C}"/>
              </a:ext>
            </a:extLst>
          </p:cNvPr>
          <p:cNvSpPr>
            <a:spLocks noGrp="1"/>
          </p:cNvSpPr>
          <p:nvPr>
            <p:ph type="title" hasCustomPrompt="1"/>
          </p:nvPr>
        </p:nvSpPr>
        <p:spPr>
          <a:xfrm>
            <a:off x="1774826" y="1233489"/>
            <a:ext cx="5868988" cy="863599"/>
          </a:xfrm>
          <a:prstGeom prst="rect">
            <a:avLst/>
          </a:prstGeom>
        </p:spPr>
        <p:txBody>
          <a:bodyPr lIns="90000" anchor="t"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5" name="Connecteur droit 4">
            <a:extLst>
              <a:ext uri="{FF2B5EF4-FFF2-40B4-BE49-F238E27FC236}">
                <a16:creationId xmlns:a16="http://schemas.microsoft.com/office/drawing/2014/main" id="{A3DDE619-2B96-004D-90C1-AA1DFD18F7D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CB5E8765-9669-9544-9CD9-63BB831F8764}"/>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9682368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4068611" cy="863600"/>
          </a:xfrm>
          <a:prstGeom prst="rect">
            <a:avLst/>
          </a:prstGeom>
        </p:spPr>
        <p:txBody>
          <a:bodyPr anchor="t" anchorCtr="0"/>
          <a:lstStyle>
            <a:lvl1pPr>
              <a:lnSpc>
                <a:spcPct val="100000"/>
              </a:lnSpc>
              <a:defRPr>
                <a:solidFill>
                  <a:schemeClr val="tx1"/>
                </a:solidFill>
                <a:latin typeface="Montserrat" pitchFamily="2" charset="77"/>
              </a:defRPr>
            </a:lvl1pPr>
          </a:lstStyle>
          <a:p>
            <a:r>
              <a:rPr lang="en-CA" noProof="0"/>
              <a:t>Insert slide title here</a:t>
            </a:r>
          </a:p>
        </p:txBody>
      </p:sp>
      <p:cxnSp>
        <p:nvCxnSpPr>
          <p:cNvPr id="8" name="Connecteur droit 7">
            <a:extLst>
              <a:ext uri="{FF2B5EF4-FFF2-40B4-BE49-F238E27FC236}">
                <a16:creationId xmlns:a16="http://schemas.microsoft.com/office/drawing/2014/main" id="{ADE54276-F1B0-144F-B43C-0076C18566CB}"/>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Espace réservé du contenu 5">
            <a:extLst>
              <a:ext uri="{FF2B5EF4-FFF2-40B4-BE49-F238E27FC236}">
                <a16:creationId xmlns:a16="http://schemas.microsoft.com/office/drawing/2014/main" id="{B5ECB981-2C83-4445-94A1-7C94BA64E199}"/>
              </a:ext>
            </a:extLst>
          </p:cNvPr>
          <p:cNvSpPr>
            <a:spLocks noGrp="1"/>
          </p:cNvSpPr>
          <p:nvPr>
            <p:ph sz="quarter" idx="14" hasCustomPrompt="1"/>
          </p:nvPr>
        </p:nvSpPr>
        <p:spPr>
          <a:xfrm>
            <a:off x="1774825" y="3286126"/>
            <a:ext cx="4068607"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2" name="Espace réservé du contenu 5">
            <a:extLst>
              <a:ext uri="{FF2B5EF4-FFF2-40B4-BE49-F238E27FC236}">
                <a16:creationId xmlns:a16="http://schemas.microsoft.com/office/drawing/2014/main" id="{75F8C928-C01B-314F-A058-0D4CAC19A0DD}"/>
              </a:ext>
            </a:extLst>
          </p:cNvPr>
          <p:cNvSpPr>
            <a:spLocks noGrp="1"/>
          </p:cNvSpPr>
          <p:nvPr>
            <p:ph sz="quarter" idx="15" hasCustomPrompt="1"/>
          </p:nvPr>
        </p:nvSpPr>
        <p:spPr>
          <a:xfrm>
            <a:off x="6096000" y="765176"/>
            <a:ext cx="4571999" cy="5327650"/>
          </a:xfrm>
        </p:spPr>
        <p:txBody>
          <a:bodyPr>
            <a:normAutofit/>
          </a:bodyPr>
          <a:lstStyle>
            <a:lvl1pPr marL="11113" indent="-11113">
              <a:buNone/>
              <a:tabLst/>
              <a:defRPr sz="1600">
                <a:solidFill>
                  <a:schemeClr val="tx1"/>
                </a:solidFill>
              </a:defRPr>
            </a:lvl1pPr>
            <a:lvl2pPr>
              <a:buNone/>
              <a:defRPr/>
            </a:lvl2pPr>
            <a:lvl3pPr>
              <a:buNone/>
              <a:defRPr/>
            </a:lvl3pPr>
            <a:lvl4pPr>
              <a:buNone/>
              <a:defRPr/>
            </a:lvl4pPr>
            <a:lvl5pPr>
              <a:buNone/>
              <a:defRPr/>
            </a:lvl5pPr>
          </a:lstStyle>
          <a:p>
            <a:pPr lvl="0"/>
            <a:r>
              <a:rPr lang="en-CA" noProof="0"/>
              <a:t>Insert slide content here</a:t>
            </a:r>
          </a:p>
        </p:txBody>
      </p:sp>
      <p:sp>
        <p:nvSpPr>
          <p:cNvPr id="9" name="Sous-titre 2">
            <a:extLst>
              <a:ext uri="{FF2B5EF4-FFF2-40B4-BE49-F238E27FC236}">
                <a16:creationId xmlns:a16="http://schemas.microsoft.com/office/drawing/2014/main" id="{0ABBDD3C-3F70-CA44-83AB-3DF8A66F11F8}"/>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799873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One Column + Small Image v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8835"/>
            <a:ext cx="4317993" cy="858253"/>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7643815" y="774699"/>
            <a:ext cx="4548184" cy="608330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1" name="Espace réservé du contenu 5">
            <a:extLst>
              <a:ext uri="{FF2B5EF4-FFF2-40B4-BE49-F238E27FC236}">
                <a16:creationId xmlns:a16="http://schemas.microsoft.com/office/drawing/2014/main" id="{D4536752-7F81-AB4C-923E-4D75B574636A}"/>
              </a:ext>
            </a:extLst>
          </p:cNvPr>
          <p:cNvSpPr>
            <a:spLocks noGrp="1"/>
          </p:cNvSpPr>
          <p:nvPr>
            <p:ph sz="quarter" idx="14" hasCustomPrompt="1"/>
          </p:nvPr>
        </p:nvSpPr>
        <p:spPr>
          <a:xfrm>
            <a:off x="1774825" y="3286125"/>
            <a:ext cx="4317993"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2" name="Sous-titre 2">
            <a:extLst>
              <a:ext uri="{FF2B5EF4-FFF2-40B4-BE49-F238E27FC236}">
                <a16:creationId xmlns:a16="http://schemas.microsoft.com/office/drawing/2014/main" id="{F5B8487B-77BB-AE43-8AA7-66122AAE6672}"/>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3068059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One Column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0" name="Espace réservé du contenu 5">
            <a:extLst>
              <a:ext uri="{FF2B5EF4-FFF2-40B4-BE49-F238E27FC236}">
                <a16:creationId xmlns:a16="http://schemas.microsoft.com/office/drawing/2014/main" id="{9BF21FE6-BD4D-BA40-B273-BEE5A686673A}"/>
              </a:ext>
            </a:extLst>
          </p:cNvPr>
          <p:cNvSpPr>
            <a:spLocks noGrp="1"/>
          </p:cNvSpPr>
          <p:nvPr>
            <p:ph sz="quarter" idx="14" hasCustomPrompt="1"/>
          </p:nvPr>
        </p:nvSpPr>
        <p:spPr>
          <a:xfrm>
            <a:off x="1774826" y="3284538"/>
            <a:ext cx="5868988" cy="2808288"/>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9" name="Sous-titre 2">
            <a:extLst>
              <a:ext uri="{FF2B5EF4-FFF2-40B4-BE49-F238E27FC236}">
                <a16:creationId xmlns:a16="http://schemas.microsoft.com/office/drawing/2014/main" id="{8E83659B-BEDD-3441-ACE4-74D09021A533}"/>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4049556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Columns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33" y="1233488"/>
            <a:ext cx="5868980"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6" name="Connecteur droit 5">
            <a:extLst>
              <a:ext uri="{FF2B5EF4-FFF2-40B4-BE49-F238E27FC236}">
                <a16:creationId xmlns:a16="http://schemas.microsoft.com/office/drawing/2014/main" id="{CD7DDED3-1DAE-8E49-971B-21E395DCFE10}"/>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Espace réservé du contenu 5">
            <a:extLst>
              <a:ext uri="{FF2B5EF4-FFF2-40B4-BE49-F238E27FC236}">
                <a16:creationId xmlns:a16="http://schemas.microsoft.com/office/drawing/2014/main" id="{A7B7CCA2-57AA-0C45-B16A-843A62AE92F4}"/>
              </a:ext>
            </a:extLst>
          </p:cNvPr>
          <p:cNvSpPr>
            <a:spLocks noGrp="1"/>
          </p:cNvSpPr>
          <p:nvPr>
            <p:ph sz="quarter" idx="14" hasCustomPrompt="1"/>
          </p:nvPr>
        </p:nvSpPr>
        <p:spPr>
          <a:xfrm>
            <a:off x="1774825" y="3284539"/>
            <a:ext cx="4250056"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9" name="Espace réservé du contenu 5">
            <a:extLst>
              <a:ext uri="{FF2B5EF4-FFF2-40B4-BE49-F238E27FC236}">
                <a16:creationId xmlns:a16="http://schemas.microsoft.com/office/drawing/2014/main" id="{48B7F111-0A58-2046-9EF2-BF4F50A0E9BD}"/>
              </a:ext>
            </a:extLst>
          </p:cNvPr>
          <p:cNvSpPr>
            <a:spLocks noGrp="1"/>
          </p:cNvSpPr>
          <p:nvPr>
            <p:ph sz="quarter" idx="17" hasCustomPrompt="1"/>
          </p:nvPr>
        </p:nvSpPr>
        <p:spPr>
          <a:xfrm>
            <a:off x="6492240" y="3284539"/>
            <a:ext cx="4171793"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8" name="Sous-titre 2">
            <a:extLst>
              <a:ext uri="{FF2B5EF4-FFF2-40B4-BE49-F238E27FC236}">
                <a16:creationId xmlns:a16="http://schemas.microsoft.com/office/drawing/2014/main" id="{F2EB5BF2-FE63-5348-900B-44659AE15743}"/>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9237519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3 Columns +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837"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8" name="Espace réservé du contenu 5">
            <a:extLst>
              <a:ext uri="{FF2B5EF4-FFF2-40B4-BE49-F238E27FC236}">
                <a16:creationId xmlns:a16="http://schemas.microsoft.com/office/drawing/2014/main" id="{D7207EEA-071F-A143-8135-5970FB62E6A4}"/>
              </a:ext>
            </a:extLst>
          </p:cNvPr>
          <p:cNvSpPr>
            <a:spLocks noGrp="1"/>
          </p:cNvSpPr>
          <p:nvPr>
            <p:ph sz="quarter" idx="23" hasCustomPrompt="1"/>
          </p:nvPr>
        </p:nvSpPr>
        <p:spPr>
          <a:xfrm>
            <a:off x="4935319"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20" name="Espace réservé du contenu 5">
            <a:extLst>
              <a:ext uri="{FF2B5EF4-FFF2-40B4-BE49-F238E27FC236}">
                <a16:creationId xmlns:a16="http://schemas.microsoft.com/office/drawing/2014/main" id="{FA20CD20-89EF-D64C-8B4F-E4C296865351}"/>
              </a:ext>
            </a:extLst>
          </p:cNvPr>
          <p:cNvSpPr>
            <a:spLocks noGrp="1"/>
          </p:cNvSpPr>
          <p:nvPr>
            <p:ph sz="quarter" idx="25" hasCustomPrompt="1"/>
          </p:nvPr>
        </p:nvSpPr>
        <p:spPr>
          <a:xfrm>
            <a:off x="7974355"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9" name="Sous-titre 2">
            <a:extLst>
              <a:ext uri="{FF2B5EF4-FFF2-40B4-BE49-F238E27FC236}">
                <a16:creationId xmlns:a16="http://schemas.microsoft.com/office/drawing/2014/main" id="{45A30073-0170-6B41-8EA2-FBE1A61C0CB9}"/>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cxnSp>
        <p:nvCxnSpPr>
          <p:cNvPr id="11" name="Connecteur droit 10">
            <a:extLst>
              <a:ext uri="{FF2B5EF4-FFF2-40B4-BE49-F238E27FC236}">
                <a16:creationId xmlns:a16="http://schemas.microsoft.com/office/drawing/2014/main" id="{F8EF418C-B347-FE41-8677-E954F63846F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41209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image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4577316" y="1233488"/>
            <a:ext cx="6090684" cy="863601"/>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9" name="Espace réservé du contenu 5">
            <a:extLst>
              <a:ext uri="{FF2B5EF4-FFF2-40B4-BE49-F238E27FC236}">
                <a16:creationId xmlns:a16="http://schemas.microsoft.com/office/drawing/2014/main" id="{2512BE42-6582-0545-ABDF-161246E5770C}"/>
              </a:ext>
            </a:extLst>
          </p:cNvPr>
          <p:cNvSpPr>
            <a:spLocks noGrp="1"/>
          </p:cNvSpPr>
          <p:nvPr>
            <p:ph sz="quarter" idx="14" hasCustomPrompt="1"/>
          </p:nvPr>
        </p:nvSpPr>
        <p:spPr>
          <a:xfrm>
            <a:off x="4584698" y="3298444"/>
            <a:ext cx="6083302" cy="2794382"/>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0" name="Sous-titre 2">
            <a:extLst>
              <a:ext uri="{FF2B5EF4-FFF2-40B4-BE49-F238E27FC236}">
                <a16:creationId xmlns:a16="http://schemas.microsoft.com/office/drawing/2014/main" id="{C9423575-8BE5-2347-B766-601788C53C50}"/>
              </a:ext>
            </a:extLst>
          </p:cNvPr>
          <p:cNvSpPr>
            <a:spLocks noGrp="1"/>
          </p:cNvSpPr>
          <p:nvPr>
            <p:ph type="subTitle" idx="1" hasCustomPrompt="1"/>
          </p:nvPr>
        </p:nvSpPr>
        <p:spPr>
          <a:xfrm>
            <a:off x="4678916" y="771948"/>
            <a:ext cx="90476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652239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Headshot + Quote">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524000" y="765176"/>
            <a:ext cx="6119813" cy="609282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5" name="Espace réservé du contenu 5">
            <a:extLst>
              <a:ext uri="{FF2B5EF4-FFF2-40B4-BE49-F238E27FC236}">
                <a16:creationId xmlns:a16="http://schemas.microsoft.com/office/drawing/2014/main" id="{12174365-864E-F942-92B5-A13EB52EFDF1}"/>
              </a:ext>
            </a:extLst>
          </p:cNvPr>
          <p:cNvSpPr>
            <a:spLocks noGrp="1"/>
          </p:cNvSpPr>
          <p:nvPr>
            <p:ph sz="quarter" idx="14" hasCustomPrompt="1"/>
          </p:nvPr>
        </p:nvSpPr>
        <p:spPr>
          <a:xfrm>
            <a:off x="6096000" y="2349499"/>
            <a:ext cx="4572000" cy="3019669"/>
          </a:xfrm>
        </p:spPr>
        <p:txBody>
          <a:bodyPr anchor="b">
            <a:normAutofit/>
          </a:bodyPr>
          <a:lstStyle>
            <a:lvl1pPr marL="11113" indent="-11113">
              <a:buNone/>
              <a:tabLst/>
              <a:defRPr sz="2000">
                <a:solidFill>
                  <a:schemeClr val="tx2"/>
                </a:solidFill>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slide content here</a:t>
            </a:r>
          </a:p>
        </p:txBody>
      </p:sp>
      <p:sp>
        <p:nvSpPr>
          <p:cNvPr id="3" name="Espace réservé du texte 2">
            <a:extLst>
              <a:ext uri="{FF2B5EF4-FFF2-40B4-BE49-F238E27FC236}">
                <a16:creationId xmlns:a16="http://schemas.microsoft.com/office/drawing/2014/main" id="{6A0DC2D0-4F63-E945-9BE6-4E9EE92788F7}"/>
              </a:ext>
            </a:extLst>
          </p:cNvPr>
          <p:cNvSpPr>
            <a:spLocks noGrp="1"/>
          </p:cNvSpPr>
          <p:nvPr>
            <p:ph type="body" sz="quarter" idx="15" hasCustomPrompt="1"/>
          </p:nvPr>
        </p:nvSpPr>
        <p:spPr>
          <a:xfrm>
            <a:off x="6096000" y="5674468"/>
            <a:ext cx="4572000" cy="418358"/>
          </a:xfrm>
        </p:spPr>
        <p:txBody>
          <a:bodyPr anchor="ctr"/>
          <a:lstStyle>
            <a:lvl1pPr>
              <a:buNone/>
              <a:defRPr b="1"/>
            </a:lvl1pPr>
          </a:lstStyle>
          <a:p>
            <a:pPr lvl="0"/>
            <a:r>
              <a:rPr lang="en-CA" noProof="0"/>
              <a:t>Firstname Lastname, Title</a:t>
            </a:r>
          </a:p>
        </p:txBody>
      </p:sp>
    </p:spTree>
    <p:extLst>
      <p:ext uri="{BB962C8B-B14F-4D97-AF65-F5344CB8AC3E}">
        <p14:creationId xmlns:p14="http://schemas.microsoft.com/office/powerpoint/2010/main" val="24167884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DD88-B147-0543-F2B9-6B5ECAC192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6ADDD-7443-35C4-E1E2-52BB0D17E9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1782F-7C43-57BE-47B4-744842E80837}"/>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5" name="Footer Placeholder 4">
            <a:extLst>
              <a:ext uri="{FF2B5EF4-FFF2-40B4-BE49-F238E27FC236}">
                <a16:creationId xmlns:a16="http://schemas.microsoft.com/office/drawing/2014/main" id="{D28F7B25-7880-CC0D-6A37-F9DD880E6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1FD1F-D3A0-884C-D764-0DDCE525252F}"/>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1165395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1 Projec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5" name="Picture Placeholder 29">
            <a:extLst>
              <a:ext uri="{FF2B5EF4-FFF2-40B4-BE49-F238E27FC236}">
                <a16:creationId xmlns:a16="http://schemas.microsoft.com/office/drawing/2014/main" id="{34BCB7B5-9FA6-B84B-A12F-F8B14EF61311}"/>
              </a:ext>
            </a:extLst>
          </p:cNvPr>
          <p:cNvSpPr>
            <a:spLocks noGrp="1"/>
          </p:cNvSpPr>
          <p:nvPr>
            <p:ph type="pic" sz="quarter" idx="12" hasCustomPrompt="1"/>
          </p:nvPr>
        </p:nvSpPr>
        <p:spPr>
          <a:xfrm>
            <a:off x="1520042" y="2349500"/>
            <a:ext cx="9147958"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7" name="Espace réservé du contenu 5">
            <a:extLst>
              <a:ext uri="{FF2B5EF4-FFF2-40B4-BE49-F238E27FC236}">
                <a16:creationId xmlns:a16="http://schemas.microsoft.com/office/drawing/2014/main" id="{4CF27FDF-3EC0-7F4D-93AC-4FB2B30A61D5}"/>
              </a:ext>
            </a:extLst>
          </p:cNvPr>
          <p:cNvSpPr>
            <a:spLocks noGrp="1"/>
          </p:cNvSpPr>
          <p:nvPr>
            <p:ph sz="quarter" idx="18" hasCustomPrompt="1"/>
          </p:nvPr>
        </p:nvSpPr>
        <p:spPr>
          <a:xfrm>
            <a:off x="7630475" y="6093122"/>
            <a:ext cx="3037525" cy="764878"/>
          </a:xfrm>
          <a:solidFill>
            <a:schemeClr val="accent6"/>
          </a:solidFill>
        </p:spPr>
        <p:txBody>
          <a:bodyPr lIns="180000" anchor="ctr"/>
          <a:lstStyle>
            <a:lvl1pPr marL="11113" indent="-11113">
              <a:lnSpc>
                <a:spcPct val="100000"/>
              </a:lnSpc>
              <a:buNone/>
              <a:tabLst/>
              <a:defRPr sz="1200" b="0" i="0">
                <a:solidFill>
                  <a:schemeClr val="accent4"/>
                </a:solidFill>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6" name="Sous-titre 2">
            <a:extLst>
              <a:ext uri="{FF2B5EF4-FFF2-40B4-BE49-F238E27FC236}">
                <a16:creationId xmlns:a16="http://schemas.microsoft.com/office/drawing/2014/main" id="{DEC766B4-1A98-4C42-B7AE-872FFDFF0715}"/>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6366015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2 Project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89B4-2208-4808-A778-30BFDD4E6313}"/>
              </a:ext>
            </a:extLst>
          </p:cNvPr>
          <p:cNvSpPr>
            <a:spLocks noGrp="1"/>
          </p:cNvSpPr>
          <p:nvPr>
            <p:ph type="title" hasCustomPrompt="1"/>
          </p:nvPr>
        </p:nvSpPr>
        <p:spPr>
          <a:xfrm>
            <a:off x="1774824" y="1243879"/>
            <a:ext cx="5868989" cy="853209"/>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3" name="Picture Placeholder 29">
            <a:extLst>
              <a:ext uri="{FF2B5EF4-FFF2-40B4-BE49-F238E27FC236}">
                <a16:creationId xmlns:a16="http://schemas.microsoft.com/office/drawing/2014/main" id="{E936F002-AF97-4ADB-9AB6-F89D9BAF6217}"/>
              </a:ext>
            </a:extLst>
          </p:cNvPr>
          <p:cNvSpPr>
            <a:spLocks noGrp="1"/>
          </p:cNvSpPr>
          <p:nvPr>
            <p:ph type="pic" sz="quarter" idx="12" hasCustomPrompt="1"/>
          </p:nvPr>
        </p:nvSpPr>
        <p:spPr>
          <a:xfrm>
            <a:off x="1524001" y="2349500"/>
            <a:ext cx="4571999"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6" name="Picture Placeholder 29">
            <a:extLst>
              <a:ext uri="{FF2B5EF4-FFF2-40B4-BE49-F238E27FC236}">
                <a16:creationId xmlns:a16="http://schemas.microsoft.com/office/drawing/2014/main" id="{A52AC3B6-48AD-CD41-93B9-0A2293E0720D}"/>
              </a:ext>
            </a:extLst>
          </p:cNvPr>
          <p:cNvSpPr>
            <a:spLocks noGrp="1"/>
          </p:cNvSpPr>
          <p:nvPr>
            <p:ph type="pic" sz="quarter" idx="13" hasCustomPrompt="1"/>
          </p:nvPr>
        </p:nvSpPr>
        <p:spPr>
          <a:xfrm>
            <a:off x="6096000" y="2344960"/>
            <a:ext cx="4572001" cy="451303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8" name="Espace réservé du contenu 5">
            <a:extLst>
              <a:ext uri="{FF2B5EF4-FFF2-40B4-BE49-F238E27FC236}">
                <a16:creationId xmlns:a16="http://schemas.microsoft.com/office/drawing/2014/main" id="{4BDB0F79-BF91-5045-B808-F656140C3070}"/>
              </a:ext>
            </a:extLst>
          </p:cNvPr>
          <p:cNvSpPr>
            <a:spLocks noGrp="1"/>
          </p:cNvSpPr>
          <p:nvPr>
            <p:ph sz="quarter" idx="16" hasCustomPrompt="1"/>
          </p:nvPr>
        </p:nvSpPr>
        <p:spPr>
          <a:xfrm>
            <a:off x="1524759" y="6092826"/>
            <a:ext cx="3056151" cy="765174"/>
          </a:xfrm>
          <a:solidFill>
            <a:schemeClr val="accent6"/>
          </a:soli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9" name="Espace réservé du contenu 5">
            <a:extLst>
              <a:ext uri="{FF2B5EF4-FFF2-40B4-BE49-F238E27FC236}">
                <a16:creationId xmlns:a16="http://schemas.microsoft.com/office/drawing/2014/main" id="{C2D55491-F943-8B44-996B-70FC3C85A931}"/>
              </a:ext>
            </a:extLst>
          </p:cNvPr>
          <p:cNvSpPr>
            <a:spLocks noGrp="1"/>
          </p:cNvSpPr>
          <p:nvPr>
            <p:ph sz="quarter" idx="17" hasCustomPrompt="1"/>
          </p:nvPr>
        </p:nvSpPr>
        <p:spPr>
          <a:xfrm>
            <a:off x="6096000" y="6092825"/>
            <a:ext cx="3060700" cy="765175"/>
          </a:xfrm>
          <a:solidFill>
            <a:schemeClr val="accent6"/>
          </a:soli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10" name="Sous-titre 2">
            <a:extLst>
              <a:ext uri="{FF2B5EF4-FFF2-40B4-BE49-F238E27FC236}">
                <a16:creationId xmlns:a16="http://schemas.microsoft.com/office/drawing/2014/main" id="{376DA00B-B344-2E43-A920-1EC4936364F7}"/>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2911676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Title + 3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1528548" y="2276475"/>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CA" noProof="0" dirty="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7624548" y="765174"/>
            <a:ext cx="4567452" cy="30331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CA" noProof="0" dirty="0"/>
              <a:t>Insert hero image here</a:t>
            </a:r>
          </a:p>
        </p:txBody>
      </p:sp>
      <p:sp>
        <p:nvSpPr>
          <p:cNvPr id="6" name="Title 1">
            <a:extLst>
              <a:ext uri="{FF2B5EF4-FFF2-40B4-BE49-F238E27FC236}">
                <a16:creationId xmlns:a16="http://schemas.microsoft.com/office/drawing/2014/main" id="{0D424131-FF99-F142-8753-6D75B233E3CF}"/>
              </a:ext>
            </a:extLst>
          </p:cNvPr>
          <p:cNvSpPr>
            <a:spLocks noGrp="1"/>
          </p:cNvSpPr>
          <p:nvPr>
            <p:ph type="title" hasCustomPrompt="1"/>
          </p:nvPr>
        </p:nvSpPr>
        <p:spPr>
          <a:xfrm>
            <a:off x="1775667" y="1233488"/>
            <a:ext cx="5539533"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13" name="Espace réservé du contenu 5">
            <a:extLst>
              <a:ext uri="{FF2B5EF4-FFF2-40B4-BE49-F238E27FC236}">
                <a16:creationId xmlns:a16="http://schemas.microsoft.com/office/drawing/2014/main" id="{40121577-953A-8B45-849A-FD6ACDD28FA0}"/>
              </a:ext>
            </a:extLst>
          </p:cNvPr>
          <p:cNvSpPr>
            <a:spLocks noGrp="1"/>
          </p:cNvSpPr>
          <p:nvPr>
            <p:ph sz="quarter" idx="16" hasCustomPrompt="1"/>
          </p:nvPr>
        </p:nvSpPr>
        <p:spPr>
          <a:xfrm>
            <a:off x="1528548" y="4557600"/>
            <a:ext cx="3063433" cy="76247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15" name="Espace réservé du contenu 5">
            <a:extLst>
              <a:ext uri="{FF2B5EF4-FFF2-40B4-BE49-F238E27FC236}">
                <a16:creationId xmlns:a16="http://schemas.microsoft.com/office/drawing/2014/main" id="{3B91879F-1E1F-8045-BBD6-E89FEB490182}"/>
              </a:ext>
            </a:extLst>
          </p:cNvPr>
          <p:cNvSpPr>
            <a:spLocks noGrp="1"/>
          </p:cNvSpPr>
          <p:nvPr>
            <p:ph sz="quarter" idx="18" hasCustomPrompt="1"/>
          </p:nvPr>
        </p:nvSpPr>
        <p:spPr>
          <a:xfrm>
            <a:off x="7625927" y="3033714"/>
            <a:ext cx="3037525" cy="764878"/>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98274"/>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dirty="0"/>
              <a:t>Insert hero image here</a:t>
            </a:r>
          </a:p>
        </p:txBody>
      </p:sp>
      <p:sp>
        <p:nvSpPr>
          <p:cNvPr id="14" name="Espace réservé du contenu 5">
            <a:extLst>
              <a:ext uri="{FF2B5EF4-FFF2-40B4-BE49-F238E27FC236}">
                <a16:creationId xmlns:a16="http://schemas.microsoft.com/office/drawing/2014/main" id="{E8848969-F0CD-6A43-9CC8-58BAB864A188}"/>
              </a:ext>
            </a:extLst>
          </p:cNvPr>
          <p:cNvSpPr>
            <a:spLocks noGrp="1"/>
          </p:cNvSpPr>
          <p:nvPr>
            <p:ph sz="quarter" idx="17" hasCustomPrompt="1"/>
          </p:nvPr>
        </p:nvSpPr>
        <p:spPr>
          <a:xfrm>
            <a:off x="4574177" y="6092826"/>
            <a:ext cx="3063433" cy="76519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10" name="Sous-titre 2">
            <a:extLst>
              <a:ext uri="{FF2B5EF4-FFF2-40B4-BE49-F238E27FC236}">
                <a16:creationId xmlns:a16="http://schemas.microsoft.com/office/drawing/2014/main" id="{A632931C-B415-D146-A099-6DDD9022722C}"/>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42323541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4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0" y="765174"/>
            <a:ext cx="4589248"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CA" noProof="0" dirty="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9156700" y="765174"/>
            <a:ext cx="3035300"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CA" noProof="0" dirty="0"/>
              <a:t>Insert hero image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89363"/>
            <a:ext cx="4580152" cy="3068637"/>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12" name="Picture Placeholder 12">
            <a:extLst>
              <a:ext uri="{FF2B5EF4-FFF2-40B4-BE49-F238E27FC236}">
                <a16:creationId xmlns:a16="http://schemas.microsoft.com/office/drawing/2014/main" id="{5B39BBA5-BE95-8843-B375-2C4E47A9E8D1}"/>
              </a:ext>
            </a:extLst>
          </p:cNvPr>
          <p:cNvSpPr>
            <a:spLocks noGrp="1"/>
          </p:cNvSpPr>
          <p:nvPr>
            <p:ph type="pic" sz="quarter" idx="15" hasCustomPrompt="1"/>
          </p:nvPr>
        </p:nvSpPr>
        <p:spPr>
          <a:xfrm>
            <a:off x="4576548" y="765176"/>
            <a:ext cx="4580152" cy="302418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Tree>
    <p:extLst>
      <p:ext uri="{BB962C8B-B14F-4D97-AF65-F5344CB8AC3E}">
        <p14:creationId xmlns:p14="http://schemas.microsoft.com/office/powerpoint/2010/main" val="11652022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par>
                                <p:cTn id="20" presetID="22" presetClass="entr" presetSubtype="4" fill="hold" grpId="0" nodeType="withEffect">
                                  <p:stCondLst>
                                    <p:cond delay="225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2" grpId="0" animBg="1"/>
      <p:bldP spid="12"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Large Image + Titl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1773" y="765175"/>
            <a:ext cx="12190227"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CA" noProof="0" dirty="0"/>
              <a:t>Insert hero image here</a:t>
            </a:r>
          </a:p>
        </p:txBody>
      </p:sp>
      <p:sp>
        <p:nvSpPr>
          <p:cNvPr id="7" name="Title 1">
            <a:extLst>
              <a:ext uri="{FF2B5EF4-FFF2-40B4-BE49-F238E27FC236}">
                <a16:creationId xmlns:a16="http://schemas.microsoft.com/office/drawing/2014/main" id="{FC1D6CC7-2984-514C-911A-4B996FE6D753}"/>
              </a:ext>
            </a:extLst>
          </p:cNvPr>
          <p:cNvSpPr>
            <a:spLocks noGrp="1"/>
          </p:cNvSpPr>
          <p:nvPr>
            <p:ph type="title" hasCustomPrompt="1"/>
          </p:nvPr>
        </p:nvSpPr>
        <p:spPr>
          <a:xfrm>
            <a:off x="1774825" y="1233489"/>
            <a:ext cx="5868988" cy="863599"/>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5" name="Sous-titre 2">
            <a:extLst>
              <a:ext uri="{FF2B5EF4-FFF2-40B4-BE49-F238E27FC236}">
                <a16:creationId xmlns:a16="http://schemas.microsoft.com/office/drawing/2014/main" id="{237E5258-3829-DD4E-80CD-251BE61B56BE}"/>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7741902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4 Headshot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648CC95-3EC6-3649-B74B-9F6416E37BA4}"/>
              </a:ext>
            </a:extLst>
          </p:cNvPr>
          <p:cNvSpPr>
            <a:spLocks noGrp="1"/>
          </p:cNvSpPr>
          <p:nvPr>
            <p:ph type="pic" sz="quarter" idx="13" hasCustomPrompt="1"/>
          </p:nvPr>
        </p:nvSpPr>
        <p:spPr>
          <a:xfrm>
            <a:off x="1524001"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dirty="0"/>
              <a:t>Insert profile photo here</a:t>
            </a:r>
          </a:p>
        </p:txBody>
      </p:sp>
      <p:sp>
        <p:nvSpPr>
          <p:cNvPr id="7" name="Rectangle 6">
            <a:extLst>
              <a:ext uri="{FF2B5EF4-FFF2-40B4-BE49-F238E27FC236}">
                <a16:creationId xmlns:a16="http://schemas.microsoft.com/office/drawing/2014/main" id="{F3AFAC4D-E04F-F44E-83B4-3AB06E0613D0}"/>
              </a:ext>
            </a:extLst>
          </p:cNvPr>
          <p:cNvSpPr/>
          <p:nvPr userDrawn="1"/>
        </p:nvSpPr>
        <p:spPr>
          <a:xfrm>
            <a:off x="3046195" y="2349500"/>
            <a:ext cx="3064487"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dirty="0">
              <a:latin typeface="Montserrat" pitchFamily="2" charset="77"/>
            </a:endParaRPr>
          </a:p>
        </p:txBody>
      </p:sp>
      <p:sp>
        <p:nvSpPr>
          <p:cNvPr id="8" name="Rectangle 7">
            <a:extLst>
              <a:ext uri="{FF2B5EF4-FFF2-40B4-BE49-F238E27FC236}">
                <a16:creationId xmlns:a16="http://schemas.microsoft.com/office/drawing/2014/main" id="{2519EB20-5514-A241-B8E7-2C513AB88278}"/>
              </a:ext>
            </a:extLst>
          </p:cNvPr>
          <p:cNvSpPr/>
          <p:nvPr userDrawn="1"/>
        </p:nvSpPr>
        <p:spPr>
          <a:xfrm>
            <a:off x="9148056" y="3873500"/>
            <a:ext cx="3043944"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dirty="0">
              <a:latin typeface="Montserrat" pitchFamily="2" charset="77"/>
            </a:endParaRPr>
          </a:p>
        </p:txBody>
      </p:sp>
      <p:sp>
        <p:nvSpPr>
          <p:cNvPr id="9" name="Picture Placeholder 12">
            <a:extLst>
              <a:ext uri="{FF2B5EF4-FFF2-40B4-BE49-F238E27FC236}">
                <a16:creationId xmlns:a16="http://schemas.microsoft.com/office/drawing/2014/main" id="{BCB599F2-B7EC-4544-B112-069BF1494F2D}"/>
              </a:ext>
            </a:extLst>
          </p:cNvPr>
          <p:cNvSpPr>
            <a:spLocks noGrp="1"/>
          </p:cNvSpPr>
          <p:nvPr>
            <p:ph type="pic" sz="quarter" idx="17" hasCustomPrompt="1"/>
          </p:nvPr>
        </p:nvSpPr>
        <p:spPr>
          <a:xfrm>
            <a:off x="3048187"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dirty="0"/>
              <a:t>Insert profile photo here</a:t>
            </a:r>
          </a:p>
        </p:txBody>
      </p:sp>
      <p:sp>
        <p:nvSpPr>
          <p:cNvPr id="10" name="Picture Placeholder 12">
            <a:extLst>
              <a:ext uri="{FF2B5EF4-FFF2-40B4-BE49-F238E27FC236}">
                <a16:creationId xmlns:a16="http://schemas.microsoft.com/office/drawing/2014/main" id="{A1537CEB-1F80-8B46-B6DC-FA377DCEE203}"/>
              </a:ext>
            </a:extLst>
          </p:cNvPr>
          <p:cNvSpPr>
            <a:spLocks noGrp="1"/>
          </p:cNvSpPr>
          <p:nvPr>
            <p:ph type="pic" sz="quarter" idx="18" hasCustomPrompt="1"/>
          </p:nvPr>
        </p:nvSpPr>
        <p:spPr>
          <a:xfrm>
            <a:off x="7634869"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dirty="0"/>
              <a:t>Insert profile photo here</a:t>
            </a:r>
          </a:p>
        </p:txBody>
      </p:sp>
      <p:sp>
        <p:nvSpPr>
          <p:cNvPr id="11" name="Picture Placeholder 12">
            <a:extLst>
              <a:ext uri="{FF2B5EF4-FFF2-40B4-BE49-F238E27FC236}">
                <a16:creationId xmlns:a16="http://schemas.microsoft.com/office/drawing/2014/main" id="{89A4CC53-0492-C141-A0B4-0FA5BE0ADE3B}"/>
              </a:ext>
            </a:extLst>
          </p:cNvPr>
          <p:cNvSpPr>
            <a:spLocks noGrp="1"/>
          </p:cNvSpPr>
          <p:nvPr>
            <p:ph type="pic" sz="quarter" idx="19" hasCustomPrompt="1"/>
          </p:nvPr>
        </p:nvSpPr>
        <p:spPr>
          <a:xfrm>
            <a:off x="6103435"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dirty="0"/>
              <a:t>Insert profile photo here</a:t>
            </a:r>
          </a:p>
        </p:txBody>
      </p:sp>
      <p:sp>
        <p:nvSpPr>
          <p:cNvPr id="12" name="Title 1">
            <a:extLst>
              <a:ext uri="{FF2B5EF4-FFF2-40B4-BE49-F238E27FC236}">
                <a16:creationId xmlns:a16="http://schemas.microsoft.com/office/drawing/2014/main" id="{DB658A07-177B-8F48-87A6-5C63642D6AD3}"/>
              </a:ext>
            </a:extLst>
          </p:cNvPr>
          <p:cNvSpPr>
            <a:spLocks noGrp="1"/>
          </p:cNvSpPr>
          <p:nvPr>
            <p:ph type="title" hasCustomPrompt="1"/>
          </p:nvPr>
        </p:nvSpPr>
        <p:spPr>
          <a:xfrm>
            <a:off x="1774825" y="1233488"/>
            <a:ext cx="5868987" cy="863694"/>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18" name="Espace réservé du contenu 5">
            <a:extLst>
              <a:ext uri="{FF2B5EF4-FFF2-40B4-BE49-F238E27FC236}">
                <a16:creationId xmlns:a16="http://schemas.microsoft.com/office/drawing/2014/main" id="{570399D2-015E-694D-A88D-DF0A8FDB5C27}"/>
              </a:ext>
            </a:extLst>
          </p:cNvPr>
          <p:cNvSpPr>
            <a:spLocks noGrp="1"/>
          </p:cNvSpPr>
          <p:nvPr>
            <p:ph sz="quarter" idx="16" hasCustomPrompt="1"/>
          </p:nvPr>
        </p:nvSpPr>
        <p:spPr>
          <a:xfrm>
            <a:off x="1518065" y="4052792"/>
            <a:ext cx="1516283"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20" name="Espace réservé du contenu 5">
            <a:extLst>
              <a:ext uri="{FF2B5EF4-FFF2-40B4-BE49-F238E27FC236}">
                <a16:creationId xmlns:a16="http://schemas.microsoft.com/office/drawing/2014/main" id="{7C1DBE05-F4C9-1645-93D7-7FCDE1FD3219}"/>
              </a:ext>
            </a:extLst>
          </p:cNvPr>
          <p:cNvSpPr>
            <a:spLocks noGrp="1"/>
          </p:cNvSpPr>
          <p:nvPr>
            <p:ph sz="quarter" idx="20" hasCustomPrompt="1"/>
          </p:nvPr>
        </p:nvSpPr>
        <p:spPr>
          <a:xfrm>
            <a:off x="3034348" y="5522776"/>
            <a:ext cx="1532672"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21" name="Espace réservé du contenu 5">
            <a:extLst>
              <a:ext uri="{FF2B5EF4-FFF2-40B4-BE49-F238E27FC236}">
                <a16:creationId xmlns:a16="http://schemas.microsoft.com/office/drawing/2014/main" id="{BE7F6E9B-A101-5947-A35B-C17373133E7F}"/>
              </a:ext>
            </a:extLst>
          </p:cNvPr>
          <p:cNvSpPr>
            <a:spLocks noGrp="1"/>
          </p:cNvSpPr>
          <p:nvPr>
            <p:ph sz="quarter" idx="21" hasCustomPrompt="1"/>
          </p:nvPr>
        </p:nvSpPr>
        <p:spPr>
          <a:xfrm>
            <a:off x="6078489" y="3994917"/>
            <a:ext cx="1532672"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22" name="Espace réservé du contenu 5">
            <a:extLst>
              <a:ext uri="{FF2B5EF4-FFF2-40B4-BE49-F238E27FC236}">
                <a16:creationId xmlns:a16="http://schemas.microsoft.com/office/drawing/2014/main" id="{8C8AFD70-C76C-4345-AEDD-627EC990B7C6}"/>
              </a:ext>
            </a:extLst>
          </p:cNvPr>
          <p:cNvSpPr>
            <a:spLocks noGrp="1"/>
          </p:cNvSpPr>
          <p:nvPr>
            <p:ph sz="quarter" idx="22" hasCustomPrompt="1"/>
          </p:nvPr>
        </p:nvSpPr>
        <p:spPr>
          <a:xfrm>
            <a:off x="7629496" y="5522776"/>
            <a:ext cx="1532672"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15" name="Sous-titre 2">
            <a:extLst>
              <a:ext uri="{FF2B5EF4-FFF2-40B4-BE49-F238E27FC236}">
                <a16:creationId xmlns:a16="http://schemas.microsoft.com/office/drawing/2014/main" id="{754C474A-2CA1-CD42-B012-8A5E383EB308}"/>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7515021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8" fill="hold" grpId="0" nodeType="withEffect">
                                  <p:stCondLst>
                                    <p:cond delay="27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2750"/>
                                  </p:stCondLst>
                                  <p:childTnLst>
                                    <p:animScale>
                                      <p:cBhvr>
                                        <p:cTn id="14" dur="500" fill="hold"/>
                                        <p:tgtEl>
                                          <p:spTgt spid="7"/>
                                        </p:tgtEl>
                                      </p:cBhvr>
                                      <p:by x="120000" y="120000"/>
                                    </p:animScale>
                                  </p:childTnLst>
                                </p:cTn>
                              </p:par>
                              <p:par>
                                <p:cTn id="15" presetID="22" presetClass="entr" presetSubtype="8" fill="hold" grpId="0" nodeType="withEffect">
                                  <p:stCondLst>
                                    <p:cond delay="35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3500"/>
                                  </p:stCondLst>
                                  <p:childTnLst>
                                    <p:animScale>
                                      <p:cBhvr>
                                        <p:cTn id="19" dur="500" fill="hold"/>
                                        <p:tgtEl>
                                          <p:spTgt spid="8"/>
                                        </p:tgtEl>
                                      </p:cBhvr>
                                      <p:by x="120000" y="120000"/>
                                    </p:animScale>
                                  </p:childTnLst>
                                </p:cTn>
                              </p:par>
                              <p:par>
                                <p:cTn id="20" presetID="22" presetClass="entr" presetSubtype="8" fill="hold" grpId="0" nodeType="withEffect">
                                  <p:stCondLst>
                                    <p:cond delay="2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9"/>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10"/>
                                        </p:tgtEl>
                                      </p:cBhvr>
                                      <p:by x="120000" y="120000"/>
                                    </p:animScale>
                                  </p:childTnLst>
                                </p:cTn>
                              </p:par>
                              <p:par>
                                <p:cTn id="30" presetID="22" presetClass="entr" presetSubtype="8" fill="hold" grpId="0" nodeType="withEffect">
                                  <p:stCondLst>
                                    <p:cond delay="225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6" presetClass="emph" presetSubtype="0" accel="50000" decel="50000" autoRev="1" fill="hold" grpId="1" nodeType="withEffect">
                                  <p:stCondLst>
                                    <p:cond delay="2250"/>
                                  </p:stCondLst>
                                  <p:childTnLst>
                                    <p:animScale>
                                      <p:cBhvr>
                                        <p:cTn id="34"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ustom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3" name="Rectangle 2">
            <a:extLst>
              <a:ext uri="{FF2B5EF4-FFF2-40B4-BE49-F238E27FC236}">
                <a16:creationId xmlns:a16="http://schemas.microsoft.com/office/drawing/2014/main" id="{E719B4EA-0289-4253-B23F-99F17520E512}"/>
              </a:ext>
            </a:extLst>
          </p:cNvPr>
          <p:cNvSpPr/>
          <p:nvPr userDrawn="1"/>
        </p:nvSpPr>
        <p:spPr>
          <a:xfrm>
            <a:off x="0" y="3322320"/>
            <a:ext cx="12192000" cy="3535680"/>
          </a:xfrm>
          <a:prstGeom prst="rect">
            <a:avLst/>
          </a:prstGeom>
          <a:gradFill>
            <a:gsLst>
              <a:gs pos="0">
                <a:schemeClr val="bg1"/>
              </a:gs>
              <a:gs pos="53000">
                <a:schemeClr val="bg2"/>
              </a:gs>
              <a:gs pos="98000">
                <a:schemeClr val="bg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accent4"/>
              </a:solidFill>
              <a:latin typeface="Montserrat" pitchFamily="2" charset="77"/>
            </a:endParaRP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775" y="4312800"/>
            <a:ext cx="2703176" cy="2103875"/>
          </a:xfrm>
        </p:spPr>
        <p:txBody>
          <a:bodyPr/>
          <a:lstStyle>
            <a:lvl1pPr marL="11113" indent="-11113">
              <a:buNone/>
              <a:tabLst/>
              <a:defRPr>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slide content here</a:t>
            </a:r>
          </a:p>
        </p:txBody>
      </p:sp>
      <p:sp>
        <p:nvSpPr>
          <p:cNvPr id="16" name="Picture Placeholder 12">
            <a:extLst>
              <a:ext uri="{FF2B5EF4-FFF2-40B4-BE49-F238E27FC236}">
                <a16:creationId xmlns:a16="http://schemas.microsoft.com/office/drawing/2014/main" id="{3FFFC9CF-194D-3C45-9CE9-FFC10C9B1690}"/>
              </a:ext>
            </a:extLst>
          </p:cNvPr>
          <p:cNvSpPr>
            <a:spLocks noGrp="1"/>
          </p:cNvSpPr>
          <p:nvPr>
            <p:ph type="pic" sz="quarter" idx="17" hasCustomPrompt="1"/>
          </p:nvPr>
        </p:nvSpPr>
        <p:spPr>
          <a:xfrm>
            <a:off x="187771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dirty="0"/>
              <a:t>Insert hero image here</a:t>
            </a:r>
          </a:p>
        </p:txBody>
      </p:sp>
      <p:sp>
        <p:nvSpPr>
          <p:cNvPr id="17" name="Espace réservé du contenu 5">
            <a:extLst>
              <a:ext uri="{FF2B5EF4-FFF2-40B4-BE49-F238E27FC236}">
                <a16:creationId xmlns:a16="http://schemas.microsoft.com/office/drawing/2014/main" id="{63DDD7AD-3581-F946-8E5B-651A6EE24E1B}"/>
              </a:ext>
            </a:extLst>
          </p:cNvPr>
          <p:cNvSpPr>
            <a:spLocks noGrp="1"/>
          </p:cNvSpPr>
          <p:nvPr>
            <p:ph sz="quarter" idx="23" hasCustomPrompt="1"/>
          </p:nvPr>
        </p:nvSpPr>
        <p:spPr>
          <a:xfrm>
            <a:off x="4948704" y="4312800"/>
            <a:ext cx="2703176" cy="2103875"/>
          </a:xfrm>
        </p:spPr>
        <p:txBody>
          <a:bodyPr/>
          <a:lstStyle>
            <a:lvl1pPr marL="11113" indent="-11113">
              <a:buNone/>
              <a:tabLst/>
              <a:defRPr>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slide content here</a:t>
            </a:r>
          </a:p>
        </p:txBody>
      </p:sp>
      <p:sp>
        <p:nvSpPr>
          <p:cNvPr id="18" name="Picture Placeholder 12">
            <a:extLst>
              <a:ext uri="{FF2B5EF4-FFF2-40B4-BE49-F238E27FC236}">
                <a16:creationId xmlns:a16="http://schemas.microsoft.com/office/drawing/2014/main" id="{ECCC942B-D21D-3B44-A5D1-51605583D939}"/>
              </a:ext>
            </a:extLst>
          </p:cNvPr>
          <p:cNvSpPr>
            <a:spLocks noGrp="1"/>
          </p:cNvSpPr>
          <p:nvPr>
            <p:ph type="pic" sz="quarter" idx="24" hasCustomPrompt="1"/>
          </p:nvPr>
        </p:nvSpPr>
        <p:spPr>
          <a:xfrm>
            <a:off x="4943644"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dirty="0"/>
              <a:t>Insert hero image here</a:t>
            </a:r>
          </a:p>
        </p:txBody>
      </p:sp>
      <p:sp>
        <p:nvSpPr>
          <p:cNvPr id="20" name="Espace réservé du contenu 5">
            <a:extLst>
              <a:ext uri="{FF2B5EF4-FFF2-40B4-BE49-F238E27FC236}">
                <a16:creationId xmlns:a16="http://schemas.microsoft.com/office/drawing/2014/main" id="{9D19A2C7-43A2-6047-97B1-9E0800E3D7E7}"/>
              </a:ext>
            </a:extLst>
          </p:cNvPr>
          <p:cNvSpPr>
            <a:spLocks noGrp="1"/>
          </p:cNvSpPr>
          <p:nvPr>
            <p:ph sz="quarter" idx="26" hasCustomPrompt="1"/>
          </p:nvPr>
        </p:nvSpPr>
        <p:spPr>
          <a:xfrm>
            <a:off x="7960845" y="4312800"/>
            <a:ext cx="2703176" cy="2103875"/>
          </a:xfrm>
        </p:spPr>
        <p:txBody>
          <a:bodyPr/>
          <a:lstStyle>
            <a:lvl1pPr marL="11113" indent="-11113">
              <a:buNone/>
              <a:tabLst/>
              <a:defRPr>
                <a:latin typeface="Gentium Basic" panose="02000503060000020004" pitchFamily="2" charset="77"/>
              </a:defRPr>
            </a:lvl1pPr>
            <a:lvl2pPr>
              <a:buNone/>
              <a:defRPr/>
            </a:lvl2pPr>
            <a:lvl3pPr>
              <a:buNone/>
              <a:defRPr/>
            </a:lvl3pPr>
            <a:lvl4pPr>
              <a:buNone/>
              <a:defRPr/>
            </a:lvl4pPr>
            <a:lvl5pPr>
              <a:buNone/>
              <a:defRPr/>
            </a:lvl5pPr>
          </a:lstStyle>
          <a:p>
            <a:pPr lvl="0"/>
            <a:r>
              <a:rPr lang="en-CA" noProof="0"/>
              <a:t>Insert slide content here</a:t>
            </a:r>
          </a:p>
        </p:txBody>
      </p:sp>
      <p:sp>
        <p:nvSpPr>
          <p:cNvPr id="21" name="Picture Placeholder 12">
            <a:extLst>
              <a:ext uri="{FF2B5EF4-FFF2-40B4-BE49-F238E27FC236}">
                <a16:creationId xmlns:a16="http://schemas.microsoft.com/office/drawing/2014/main" id="{86DCA958-376F-1B46-AC69-406AF76A4ADF}"/>
              </a:ext>
            </a:extLst>
          </p:cNvPr>
          <p:cNvSpPr>
            <a:spLocks noGrp="1"/>
          </p:cNvSpPr>
          <p:nvPr>
            <p:ph type="pic" sz="quarter" idx="27" hasCustomPrompt="1"/>
          </p:nvPr>
        </p:nvSpPr>
        <p:spPr>
          <a:xfrm>
            <a:off x="795578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dirty="0"/>
              <a:t>Insert hero image here</a:t>
            </a:r>
          </a:p>
        </p:txBody>
      </p:sp>
      <p:sp>
        <p:nvSpPr>
          <p:cNvPr id="13" name="Sous-titre 2">
            <a:extLst>
              <a:ext uri="{FF2B5EF4-FFF2-40B4-BE49-F238E27FC236}">
                <a16:creationId xmlns:a16="http://schemas.microsoft.com/office/drawing/2014/main" id="{61E5A517-5D44-FD4C-8223-DA02590C1767}"/>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91938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6" presetClass="emph" presetSubtype="0" accel="50000" decel="50000" autoRev="1" fill="hold" grpId="1" nodeType="withEffect">
                                  <p:stCondLst>
                                    <p:cond delay="2250"/>
                                  </p:stCondLst>
                                  <p:childTnLst>
                                    <p:animScale>
                                      <p:cBhvr>
                                        <p:cTn id="13" dur="500" fill="hold"/>
                                        <p:tgtEl>
                                          <p:spTgt spid="16"/>
                                        </p:tgtEl>
                                      </p:cBhvr>
                                      <p:by x="120000" y="120000"/>
                                    </p:animScale>
                                  </p:childTnLst>
                                </p:cTn>
                              </p:par>
                              <p:par>
                                <p:cTn id="14" presetID="22" presetClass="entr" presetSubtype="4" fill="hold" grpId="0" nodeType="withEffect">
                                  <p:stCondLst>
                                    <p:cond delay="225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18"/>
                                        </p:tgtEl>
                                      </p:cBhvr>
                                      <p:by x="120000" y="120000"/>
                                    </p:animScale>
                                  </p:childTnLst>
                                </p:cTn>
                              </p:par>
                              <p:par>
                                <p:cTn id="19" presetID="22" presetClass="entr" presetSubtype="4" fill="hold" grpId="0" nodeType="withEffect">
                                  <p:stCondLst>
                                    <p:cond delay="225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6" presetClass="emph" presetSubtype="0" accel="50000" decel="50000" autoRev="1" fill="hold" grpId="1" nodeType="withEffect">
                                  <p:stCondLst>
                                    <p:cond delay="2250"/>
                                  </p:stCondLst>
                                  <p:childTnLst>
                                    <p:animScale>
                                      <p:cBhvr>
                                        <p:cTn id="23" dur="500" fill="hold"/>
                                        <p:tgtEl>
                                          <p:spTgt spid="2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6" grpId="1"/>
      <p:bldP spid="18" grpId="0"/>
      <p:bldP spid="18" grpId="1"/>
      <p:bldP spid="21" grpId="0"/>
      <p:bldP spid="21" grpId="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ustom Layout v1">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774825" y="1233487"/>
            <a:ext cx="5882207" cy="863601"/>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cxnSp>
        <p:nvCxnSpPr>
          <p:cNvPr id="5" name="Connecteur droit 4">
            <a:extLst>
              <a:ext uri="{FF2B5EF4-FFF2-40B4-BE49-F238E27FC236}">
                <a16:creationId xmlns:a16="http://schemas.microsoft.com/office/drawing/2014/main" id="{6015F1C8-A194-4B45-8084-FABDF69A2B4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54B3AF97-A7EC-9B48-8589-7B0A576AE0E6}"/>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8998486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Custom Layout 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DCD626-565A-AF4C-B3D6-0B3E954E3B13}"/>
              </a:ext>
            </a:extLst>
          </p:cNvPr>
          <p:cNvSpPr/>
          <p:nvPr userDrawn="1"/>
        </p:nvSpPr>
        <p:spPr>
          <a:xfrm>
            <a:off x="7660640" y="765175"/>
            <a:ext cx="4531360" cy="60928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solidFill>
                <a:schemeClr val="accent2">
                  <a:lumMod val="20000"/>
                  <a:lumOff val="80000"/>
                </a:schemeClr>
              </a:solidFill>
              <a:latin typeface="Montserrat" pitchFamily="2" charset="77"/>
            </a:endParaRPr>
          </a:p>
        </p:txBody>
      </p:sp>
      <p:sp>
        <p:nvSpPr>
          <p:cNvPr id="11" name="Picture Placeholder 29">
            <a:extLst>
              <a:ext uri="{FF2B5EF4-FFF2-40B4-BE49-F238E27FC236}">
                <a16:creationId xmlns:a16="http://schemas.microsoft.com/office/drawing/2014/main" id="{64E276D9-D2E7-DF47-A087-44478F55AC90}"/>
              </a:ext>
            </a:extLst>
          </p:cNvPr>
          <p:cNvSpPr>
            <a:spLocks noGrp="1"/>
          </p:cNvSpPr>
          <p:nvPr>
            <p:ph type="pic" sz="quarter" idx="13" hasCustomPrompt="1"/>
          </p:nvPr>
        </p:nvSpPr>
        <p:spPr>
          <a:xfrm>
            <a:off x="-3692" y="765175"/>
            <a:ext cx="3038991"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3413760" y="1233488"/>
            <a:ext cx="3889145" cy="1800225"/>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9" name="Sous-titre 2">
            <a:extLst>
              <a:ext uri="{FF2B5EF4-FFF2-40B4-BE49-F238E27FC236}">
                <a16:creationId xmlns:a16="http://schemas.microsoft.com/office/drawing/2014/main" id="{DA536A5A-9D42-0C45-A06D-80CC9746DC35}"/>
              </a:ext>
            </a:extLst>
          </p:cNvPr>
          <p:cNvSpPr>
            <a:spLocks noGrp="1"/>
          </p:cNvSpPr>
          <p:nvPr>
            <p:ph type="subTitle" idx="1" hasCustomPrompt="1"/>
          </p:nvPr>
        </p:nvSpPr>
        <p:spPr>
          <a:xfrm>
            <a:off x="3503705" y="765175"/>
            <a:ext cx="894945" cy="233847"/>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13930667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Custom Layout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4577316" y="1233489"/>
            <a:ext cx="6090684" cy="863600"/>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5" name="Sous-titre 2">
            <a:extLst>
              <a:ext uri="{FF2B5EF4-FFF2-40B4-BE49-F238E27FC236}">
                <a16:creationId xmlns:a16="http://schemas.microsoft.com/office/drawing/2014/main" id="{C2DE2D6A-438E-084D-AA9A-B950647ABA5E}"/>
              </a:ext>
            </a:extLst>
          </p:cNvPr>
          <p:cNvSpPr>
            <a:spLocks noGrp="1"/>
          </p:cNvSpPr>
          <p:nvPr>
            <p:ph type="subTitle" idx="1" hasCustomPrompt="1"/>
          </p:nvPr>
        </p:nvSpPr>
        <p:spPr>
          <a:xfrm>
            <a:off x="4682265" y="765175"/>
            <a:ext cx="894945" cy="233847"/>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4695588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FD7C-FEF4-CE7C-C437-5570966DC0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6EE2D7-5C64-FFF0-3491-74B109695E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8A07D8-58B9-2359-2196-4334D26AD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B16045-05A1-47BC-E5E4-F0DDA74C0EDE}"/>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6" name="Footer Placeholder 5">
            <a:extLst>
              <a:ext uri="{FF2B5EF4-FFF2-40B4-BE49-F238E27FC236}">
                <a16:creationId xmlns:a16="http://schemas.microsoft.com/office/drawing/2014/main" id="{611D820C-7DBD-89DF-D098-E15330C5A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AC674-90BB-A4A4-C2C8-44ED235B2C85}"/>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3572583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v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7"/>
            <a:ext cx="5868988" cy="863601"/>
          </a:xfrm>
          <a:prstGeom prst="rect">
            <a:avLst/>
          </a:prstGeo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cxnSp>
        <p:nvCxnSpPr>
          <p:cNvPr id="9" name="Connecteur droit 8">
            <a:extLst>
              <a:ext uri="{FF2B5EF4-FFF2-40B4-BE49-F238E27FC236}">
                <a16:creationId xmlns:a16="http://schemas.microsoft.com/office/drawing/2014/main" id="{F5B06523-39CC-E64E-B058-016AF29B4BF6}"/>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Sous-titre 2">
            <a:extLst>
              <a:ext uri="{FF2B5EF4-FFF2-40B4-BE49-F238E27FC236}">
                <a16:creationId xmlns:a16="http://schemas.microsoft.com/office/drawing/2014/main" id="{1E28A635-F6DC-EC44-8B18-CD818FC342B7}"/>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3616156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v6">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0950" y="2743199"/>
            <a:ext cx="6085049" cy="4114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dirty="0"/>
              <a:t>Insert hero image here</a:t>
            </a:r>
          </a:p>
        </p:txBody>
      </p:sp>
      <p:sp>
        <p:nvSpPr>
          <p:cNvPr id="2" name="Title 1"/>
          <p:cNvSpPr>
            <a:spLocks noGrp="1"/>
          </p:cNvSpPr>
          <p:nvPr>
            <p:ph type="title" hasCustomPrompt="1"/>
          </p:nvPr>
        </p:nvSpPr>
        <p:spPr>
          <a:xfrm>
            <a:off x="1774824" y="1233487"/>
            <a:ext cx="5868989" cy="863601"/>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5" name="Sous-titre 2">
            <a:extLst>
              <a:ext uri="{FF2B5EF4-FFF2-40B4-BE49-F238E27FC236}">
                <a16:creationId xmlns:a16="http://schemas.microsoft.com/office/drawing/2014/main" id="{B3C3DBBA-8555-CC41-A914-1CFA6CC36DBE}"/>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spTree>
    <p:extLst>
      <p:ext uri="{BB962C8B-B14F-4D97-AF65-F5344CB8AC3E}">
        <p14:creationId xmlns:p14="http://schemas.microsoft.com/office/powerpoint/2010/main" val="22261847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6" name="Text Placeholder 11"/>
          <p:cNvSpPr>
            <a:spLocks noGrp="1"/>
          </p:cNvSpPr>
          <p:nvPr>
            <p:ph type="body" sz="quarter" idx="13" hasCustomPrompt="1"/>
          </p:nvPr>
        </p:nvSpPr>
        <p:spPr>
          <a:xfrm>
            <a:off x="623393" y="295938"/>
            <a:ext cx="10945216" cy="610255"/>
          </a:xfrm>
          <a:prstGeom prst="rect">
            <a:avLst/>
          </a:prstGeom>
        </p:spPr>
        <p:txBody>
          <a:bodyPr lIns="0" tIns="0" rIns="0" bIns="0" anchor="b">
            <a:noAutofit/>
          </a:bodyPr>
          <a:lstStyle>
            <a:lvl1pPr marL="0" indent="0">
              <a:buNone/>
              <a:defRPr sz="2800" b="0" spc="0" baseline="0">
                <a:solidFill>
                  <a:srgbClr val="1A3441"/>
                </a:solidFill>
                <a:latin typeface="+mj-lt"/>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a:t>Slide title (Segoe UI 28pt)</a:t>
            </a:r>
          </a:p>
        </p:txBody>
      </p:sp>
      <p:cxnSp>
        <p:nvCxnSpPr>
          <p:cNvPr id="9" name="Straight Connector 8"/>
          <p:cNvCxnSpPr/>
          <p:nvPr userDrawn="1"/>
        </p:nvCxnSpPr>
        <p:spPr>
          <a:xfrm>
            <a:off x="596902" y="1004457"/>
            <a:ext cx="11005820"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282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34CB4BF0-439B-4C1A-88DF-CCE2C842D183}"/>
              </a:ext>
            </a:extLst>
          </p:cNvPr>
          <p:cNvSpPr>
            <a:spLocks noGrp="1"/>
          </p:cNvSpPr>
          <p:nvPr>
            <p:ph type="title" hasCustomPrompt="1"/>
          </p:nvPr>
        </p:nvSpPr>
        <p:spPr>
          <a:xfrm>
            <a:off x="540001" y="540001"/>
            <a:ext cx="11123362" cy="498598"/>
          </a:xfrm>
          <a:prstGeom prst="rect">
            <a:avLst/>
          </a:prstGeom>
        </p:spPr>
        <p:txBody>
          <a:bodyPr vert="horz" wrap="square" lIns="0" tIns="0" rIns="0" bIns="0" rtlCol="0" anchor="t" anchorCtr="0">
            <a:spAutoFit/>
          </a:bodyPr>
          <a:lstStyle/>
          <a:p>
            <a:r>
              <a:rPr lang="en-US"/>
              <a:t>Insert slide title</a:t>
            </a:r>
          </a:p>
        </p:txBody>
      </p:sp>
      <p:sp>
        <p:nvSpPr>
          <p:cNvPr id="11" name="Footer Placeholder 35">
            <a:extLst>
              <a:ext uri="{FF2B5EF4-FFF2-40B4-BE49-F238E27FC236}">
                <a16:creationId xmlns:a16="http://schemas.microsoft.com/office/drawing/2014/main" id="{F35A291F-0073-43DC-A7E8-F7B890CE5FAF}"/>
              </a:ext>
            </a:extLst>
          </p:cNvPr>
          <p:cNvSpPr>
            <a:spLocks noGrp="1"/>
          </p:cNvSpPr>
          <p:nvPr>
            <p:ph type="ftr" sz="quarter" idx="3"/>
          </p:nvPr>
        </p:nvSpPr>
        <p:spPr>
          <a:xfrm>
            <a:off x="1811338" y="6356351"/>
            <a:ext cx="4824000" cy="154800"/>
          </a:xfrm>
          <a:prstGeom prst="rect">
            <a:avLst/>
          </a:prstGeom>
        </p:spPr>
        <p:txBody>
          <a:bodyPr lIns="0" tIns="0" rIns="0" bIns="0" anchor="ctr" anchorCtr="0"/>
          <a:lstStyle>
            <a:lvl1pPr>
              <a:defRPr sz="800">
                <a:solidFill>
                  <a:schemeClr val="accent4"/>
                </a:solidFill>
              </a:defRPr>
            </a:lvl1pPr>
          </a:lstStyle>
          <a:p>
            <a:r>
              <a:rPr lang="en-US"/>
              <a:t>Wyoming Region 5 HMP Update - Meeting #3 Mitigation Strategy </a:t>
            </a:r>
            <a:endParaRPr lang="en-US" dirty="0"/>
          </a:p>
        </p:txBody>
      </p:sp>
      <p:sp>
        <p:nvSpPr>
          <p:cNvPr id="13" name="Slide Number Placeholder 12">
            <a:extLst>
              <a:ext uri="{FF2B5EF4-FFF2-40B4-BE49-F238E27FC236}">
                <a16:creationId xmlns:a16="http://schemas.microsoft.com/office/drawing/2014/main" id="{9FE688DF-0E77-43BB-9F23-7B2730311B14}"/>
              </a:ext>
            </a:extLst>
          </p:cNvPr>
          <p:cNvSpPr>
            <a:spLocks noGrp="1"/>
          </p:cNvSpPr>
          <p:nvPr>
            <p:ph type="sldNum" sz="quarter" idx="4"/>
          </p:nvPr>
        </p:nvSpPr>
        <p:spPr>
          <a:xfrm>
            <a:off x="540001" y="6356351"/>
            <a:ext cx="1055439" cy="154800"/>
          </a:xfrm>
          <a:prstGeom prst="rect">
            <a:avLst/>
          </a:prstGeom>
        </p:spPr>
        <p:txBody>
          <a:bodyPr vert="horz" lIns="0" tIns="0" rIns="0" bIns="0" rtlCol="0" anchor="ctr"/>
          <a:lstStyle>
            <a:lvl1pPr algn="l">
              <a:defRPr sz="1000">
                <a:solidFill>
                  <a:schemeClr val="tx1"/>
                </a:solidFill>
              </a:defRPr>
            </a:lvl1pPr>
          </a:lstStyle>
          <a:p>
            <a:fld id="{EEB2E137-973A-46DC-BB4E-688C661ACB66}" type="slidenum">
              <a:rPr lang="en-US" smtClean="0"/>
              <a:pPr/>
              <a:t>‹#›</a:t>
            </a:fld>
            <a:endParaRPr lang="en-US" dirty="0"/>
          </a:p>
        </p:txBody>
      </p:sp>
      <p:sp>
        <p:nvSpPr>
          <p:cNvPr id="21" name="Text Placeholder 20">
            <a:extLst>
              <a:ext uri="{FF2B5EF4-FFF2-40B4-BE49-F238E27FC236}">
                <a16:creationId xmlns:a16="http://schemas.microsoft.com/office/drawing/2014/main" id="{13DB6232-1B3A-4AC0-BD90-520E27E8C36E}"/>
              </a:ext>
            </a:extLst>
          </p:cNvPr>
          <p:cNvSpPr>
            <a:spLocks noGrp="1"/>
          </p:cNvSpPr>
          <p:nvPr>
            <p:ph type="body" sz="quarter" idx="10" hasCustomPrompt="1"/>
          </p:nvPr>
        </p:nvSpPr>
        <p:spPr>
          <a:xfrm>
            <a:off x="539750" y="1259999"/>
            <a:ext cx="11123613" cy="4680000"/>
          </a:xfrm>
        </p:spPr>
        <p:txBody>
          <a:bodyPr/>
          <a:lstStyle>
            <a:lvl2pPr>
              <a:spcBef>
                <a:spcPts val="600"/>
              </a:spcBef>
              <a:defRPr/>
            </a:lvl2pPr>
            <a:lvl3pPr>
              <a:defRPr/>
            </a:lvl3pPr>
            <a:lvl4pPr>
              <a:defRPr/>
            </a:lvl4pPr>
            <a:lvl5pPr>
              <a:defRPr/>
            </a:lvl5pPr>
          </a:lstStyle>
          <a:p>
            <a:pPr lvl="0"/>
            <a:r>
              <a:rPr lang="en-US"/>
              <a:t>Click to edit Master text styles (Segoe 24pt)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26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tandard layou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09600" y="1126317"/>
            <a:ext cx="10972800" cy="4935217"/>
          </a:xfrm>
        </p:spPr>
        <p:txBody>
          <a:bodyPr lIns="0" rIns="0"/>
          <a:lstStyle>
            <a:lvl1pPr>
              <a:defRPr sz="24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defRPr sz="24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defRPr sz="2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defRPr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defRPr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 (Segoe UI 24pt)</a:t>
            </a:r>
          </a:p>
          <a:p>
            <a:pPr lvl="1"/>
            <a:r>
              <a:rPr lang="en-US"/>
              <a:t>Second level (Segoe UI 24pt)</a:t>
            </a:r>
          </a:p>
          <a:p>
            <a:pPr lvl="2"/>
            <a:r>
              <a:rPr lang="en-US"/>
              <a:t>Third level (Segoe UI 22pt)</a:t>
            </a:r>
          </a:p>
          <a:p>
            <a:pPr lvl="3"/>
            <a:r>
              <a:rPr lang="en-US"/>
              <a:t>Fourth level (Segoe UI 20pt)</a:t>
            </a:r>
          </a:p>
          <a:p>
            <a:pPr lvl="4"/>
            <a:r>
              <a:rPr lang="en-US"/>
              <a:t>Fifth level (Segoe UI 20pt)</a:t>
            </a:r>
            <a:endParaRPr lang="en-GB"/>
          </a:p>
        </p:txBody>
      </p:sp>
      <p:sp>
        <p:nvSpPr>
          <p:cNvPr id="6" name="Text Placeholder 11"/>
          <p:cNvSpPr>
            <a:spLocks noGrp="1"/>
          </p:cNvSpPr>
          <p:nvPr>
            <p:ph type="body" sz="quarter" idx="13" hasCustomPrompt="1"/>
          </p:nvPr>
        </p:nvSpPr>
        <p:spPr>
          <a:xfrm>
            <a:off x="623393" y="295938"/>
            <a:ext cx="10945216" cy="610255"/>
          </a:xfrm>
          <a:prstGeom prst="rect">
            <a:avLst/>
          </a:prstGeom>
        </p:spPr>
        <p:txBody>
          <a:bodyPr lIns="0" tIns="0" rIns="0" bIns="0" anchor="b">
            <a:noAutofit/>
          </a:bodyPr>
          <a:lstStyle>
            <a:lvl1pPr marL="0" indent="0">
              <a:buNone/>
              <a:defRPr sz="2800" b="0" spc="0" baseline="0">
                <a:solidFill>
                  <a:srgbClr val="1A3441"/>
                </a:solidFill>
                <a:latin typeface="+mj-lt"/>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a:t>Slide title (Segoe UI 28pt)</a:t>
            </a:r>
          </a:p>
        </p:txBody>
      </p:sp>
      <p:cxnSp>
        <p:nvCxnSpPr>
          <p:cNvPr id="9" name="Straight Connector 8"/>
          <p:cNvCxnSpPr/>
          <p:nvPr userDrawn="1"/>
        </p:nvCxnSpPr>
        <p:spPr>
          <a:xfrm>
            <a:off x="596902" y="1004457"/>
            <a:ext cx="11005820"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sp>
        <p:nvSpPr>
          <p:cNvPr id="12" name="Slide Number Placeholder 4"/>
          <p:cNvSpPr>
            <a:spLocks noGrp="1"/>
          </p:cNvSpPr>
          <p:nvPr>
            <p:ph type="sldNum" sz="quarter" idx="4"/>
          </p:nvPr>
        </p:nvSpPr>
        <p:spPr>
          <a:xfrm>
            <a:off x="602067" y="6335890"/>
            <a:ext cx="680636" cy="253999"/>
          </a:xfrm>
          <a:prstGeom prst="rect">
            <a:avLst/>
          </a:prstGeom>
        </p:spPr>
        <p:txBody>
          <a:bodyPr vert="horz" lIns="91440" tIns="45720" rIns="91440" bIns="45720" rtlCol="0" anchor="ctr"/>
          <a:lstStyle>
            <a:lvl1pPr algn="l">
              <a:defRPr sz="800" spc="-100" baseline="0">
                <a:solidFill>
                  <a:schemeClr val="bg1">
                    <a:lumMod val="75000"/>
                  </a:schemeClr>
                </a:solidFill>
                <a:latin typeface="+mj-lt"/>
                <a:cs typeface="Arial" panose="020B0604020202020204" pitchFamily="34" charset="0"/>
              </a:defRPr>
            </a:lvl1pPr>
          </a:lstStyle>
          <a:p>
            <a:fld id="{3B3120AC-0FB0-4B1F-9EA2-DF78B8AED3C7}" type="slidenum">
              <a:rPr lang="en-GB" smtClean="0"/>
              <a:pPr/>
              <a:t>‹#›</a:t>
            </a:fld>
            <a:endParaRPr lang="en-GB"/>
          </a:p>
        </p:txBody>
      </p:sp>
      <p:sp>
        <p:nvSpPr>
          <p:cNvPr id="13" name="Date Placeholder 1"/>
          <p:cNvSpPr>
            <a:spLocks noGrp="1"/>
          </p:cNvSpPr>
          <p:nvPr>
            <p:ph type="dt" sz="half" idx="2"/>
          </p:nvPr>
        </p:nvSpPr>
        <p:spPr>
          <a:xfrm>
            <a:off x="1282703" y="6335890"/>
            <a:ext cx="1790699" cy="253999"/>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endParaRPr lang="en-GB"/>
          </a:p>
        </p:txBody>
      </p:sp>
      <p:sp>
        <p:nvSpPr>
          <p:cNvPr id="15" name="Footer Placeholder 3"/>
          <p:cNvSpPr>
            <a:spLocks noGrp="1"/>
          </p:cNvSpPr>
          <p:nvPr>
            <p:ph type="ftr" sz="quarter" idx="3"/>
          </p:nvPr>
        </p:nvSpPr>
        <p:spPr>
          <a:xfrm>
            <a:off x="3073401" y="6335890"/>
            <a:ext cx="7353300" cy="253999"/>
          </a:xfrm>
          <a:prstGeom prst="rect">
            <a:avLst/>
          </a:prstGeom>
        </p:spPr>
        <p:txBody>
          <a:bodyPr vert="horz" lIns="91440" tIns="45720" rIns="91440" bIns="45720" rtlCol="0" anchor="ctr"/>
          <a:lstStyle>
            <a:lvl1pPr algn="l">
              <a:defRPr sz="800" spc="0" baseline="0">
                <a:solidFill>
                  <a:schemeClr val="bg1">
                    <a:lumMod val="75000"/>
                  </a:schemeClr>
                </a:solidFill>
                <a:latin typeface="+mj-lt"/>
                <a:cs typeface="Arial" panose="020B0604020202020204" pitchFamily="34" charset="0"/>
              </a:defRPr>
            </a:lvl1pPr>
          </a:lstStyle>
          <a:p>
            <a:r>
              <a:rPr lang="en-US" dirty="0"/>
              <a:t>Denver HMP Update - Meeting #4 Mitigation Action Workshop</a:t>
            </a:r>
            <a:endParaRPr lang="en-GB" dirty="0"/>
          </a:p>
        </p:txBody>
      </p:sp>
    </p:spTree>
    <p:extLst>
      <p:ext uri="{BB962C8B-B14F-4D97-AF65-F5344CB8AC3E}">
        <p14:creationId xmlns:p14="http://schemas.microsoft.com/office/powerpoint/2010/main" val="386036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ED105-EFE8-AF06-8B74-BAE1DF22EA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8A290F-E64F-1126-1FD5-574DC2C74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1FEFC-F472-9200-EF7F-76C5251754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DBE764-0258-53F4-4E1B-187467E30B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D30063-E009-391E-1511-90712071FD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8E3A13-DA9A-85B4-B9C7-36AB2EBDABE7}"/>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8" name="Footer Placeholder 7">
            <a:extLst>
              <a:ext uri="{FF2B5EF4-FFF2-40B4-BE49-F238E27FC236}">
                <a16:creationId xmlns:a16="http://schemas.microsoft.com/office/drawing/2014/main" id="{CE8EDA8E-F279-DC30-1842-06BFC4B206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922ABD-1C40-66E8-5529-D387110EABCD}"/>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333895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E8E4-E640-8737-76B4-4DFE3CB95D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11FE26-A28C-AB1E-3AD7-D7195954FD4B}"/>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4" name="Footer Placeholder 3">
            <a:extLst>
              <a:ext uri="{FF2B5EF4-FFF2-40B4-BE49-F238E27FC236}">
                <a16:creationId xmlns:a16="http://schemas.microsoft.com/office/drawing/2014/main" id="{6511CC74-E03D-A631-E57E-2A9F3EC77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C70706-F995-0F82-CF28-5AEC698CCBCF}"/>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39176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CF4DA-E2A9-8E05-91B3-92AAB3EB5288}"/>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3" name="Footer Placeholder 2">
            <a:extLst>
              <a:ext uri="{FF2B5EF4-FFF2-40B4-BE49-F238E27FC236}">
                <a16:creationId xmlns:a16="http://schemas.microsoft.com/office/drawing/2014/main" id="{75CF3D40-66CF-7931-3A2E-BABA8E672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DCD36-62A8-72AD-F5A3-59369D3F5592}"/>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164850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13BC-C2F8-3CAC-51BE-6415591C6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8A82F-3036-5501-F398-44F2A446F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A2496-02CE-4054-4A62-743F0EA70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67757-0637-53E0-2B7A-678D326816CE}"/>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6" name="Footer Placeholder 5">
            <a:extLst>
              <a:ext uri="{FF2B5EF4-FFF2-40B4-BE49-F238E27FC236}">
                <a16:creationId xmlns:a16="http://schemas.microsoft.com/office/drawing/2014/main" id="{1529A67D-5FDF-E0FD-AFD3-55A817DCF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98458-6BD7-8083-ACCE-EE0261E90EB1}"/>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8891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4919-78DD-493D-FE4C-318084ABF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8F831E-2B59-D727-FE50-37AB2D5AD1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58E175-AD14-767D-9140-61A97C9EB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BDF2B-BBD6-F023-368C-962F6169CE89}"/>
              </a:ext>
            </a:extLst>
          </p:cNvPr>
          <p:cNvSpPr>
            <a:spLocks noGrp="1"/>
          </p:cNvSpPr>
          <p:nvPr>
            <p:ph type="dt" sz="half" idx="10"/>
          </p:nvPr>
        </p:nvSpPr>
        <p:spPr/>
        <p:txBody>
          <a:bodyPr/>
          <a:lstStyle/>
          <a:p>
            <a:fld id="{9E482BCC-F3A6-4D31-97CC-D1CCAA8C202C}" type="datetimeFigureOut">
              <a:rPr lang="en-US" smtClean="0"/>
              <a:t>1/16/2023</a:t>
            </a:fld>
            <a:endParaRPr lang="en-US"/>
          </a:p>
        </p:txBody>
      </p:sp>
      <p:sp>
        <p:nvSpPr>
          <p:cNvPr id="6" name="Footer Placeholder 5">
            <a:extLst>
              <a:ext uri="{FF2B5EF4-FFF2-40B4-BE49-F238E27FC236}">
                <a16:creationId xmlns:a16="http://schemas.microsoft.com/office/drawing/2014/main" id="{02B875F5-6E32-3758-096F-B3D6044F6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963CE-69CF-75F4-E6DC-E6BDE5F8C02D}"/>
              </a:ext>
            </a:extLst>
          </p:cNvPr>
          <p:cNvSpPr>
            <a:spLocks noGrp="1"/>
          </p:cNvSpPr>
          <p:nvPr>
            <p:ph type="sldNum" sz="quarter" idx="12"/>
          </p:nvPr>
        </p:nvSpPr>
        <p:spPr/>
        <p:txBody>
          <a:bodyPr/>
          <a:lstStyle/>
          <a:p>
            <a:fld id="{A49376B7-21AB-46D7-8C26-D36DC2CD7E03}" type="slidenum">
              <a:rPr lang="en-US" smtClean="0"/>
              <a:t>‹#›</a:t>
            </a:fld>
            <a:endParaRPr lang="en-US"/>
          </a:p>
        </p:txBody>
      </p:sp>
    </p:spTree>
    <p:extLst>
      <p:ext uri="{BB962C8B-B14F-4D97-AF65-F5344CB8AC3E}">
        <p14:creationId xmlns:p14="http://schemas.microsoft.com/office/powerpoint/2010/main" val="300692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29194A-A144-23F9-BBEF-5F6CB55A7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84A6E2-9804-A36B-869B-022FC0885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AF5F9-C3EE-E993-01F3-3EE980763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82BCC-F3A6-4D31-97CC-D1CCAA8C202C}" type="datetimeFigureOut">
              <a:rPr lang="en-US" smtClean="0"/>
              <a:t>1/16/2023</a:t>
            </a:fld>
            <a:endParaRPr lang="en-US"/>
          </a:p>
        </p:txBody>
      </p:sp>
      <p:sp>
        <p:nvSpPr>
          <p:cNvPr id="5" name="Footer Placeholder 4">
            <a:extLst>
              <a:ext uri="{FF2B5EF4-FFF2-40B4-BE49-F238E27FC236}">
                <a16:creationId xmlns:a16="http://schemas.microsoft.com/office/drawing/2014/main" id="{17087846-1122-4B1B-6E32-A800E33D2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FD58CB-BC8D-4CC9-5CAF-C4304191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376B7-21AB-46D7-8C26-D36DC2CD7E03}" type="slidenum">
              <a:rPr lang="en-US" smtClean="0"/>
              <a:t>‹#›</a:t>
            </a:fld>
            <a:endParaRPr lang="en-US"/>
          </a:p>
        </p:txBody>
      </p:sp>
    </p:spTree>
    <p:extLst>
      <p:ext uri="{BB962C8B-B14F-4D97-AF65-F5344CB8AC3E}">
        <p14:creationId xmlns:p14="http://schemas.microsoft.com/office/powerpoint/2010/main" val="279020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C13E0C-12F8-8F45-B3D6-F0C1BA8D9702}"/>
              </a:ext>
            </a:extLst>
          </p:cNvPr>
          <p:cNvSpPr>
            <a:spLocks noGrp="1"/>
          </p:cNvSpPr>
          <p:nvPr>
            <p:ph type="title"/>
          </p:nvPr>
        </p:nvSpPr>
        <p:spPr>
          <a:xfrm>
            <a:off x="1785368" y="1233489"/>
            <a:ext cx="9559723" cy="863600"/>
          </a:xfrm>
          <a:prstGeom prst="rect">
            <a:avLst/>
          </a:prstGeom>
        </p:spPr>
        <p:txBody>
          <a:bodyPr vert="horz" lIns="91440" tIns="45720" rIns="91440" bIns="45720" rtlCol="0" anchor="t" anchorCtr="0">
            <a:normAutofit/>
          </a:bodyPr>
          <a:lstStyle/>
          <a:p>
            <a:r>
              <a:rPr lang="en-CA" noProof="0" dirty="0"/>
              <a:t>Click here to modify master title style</a:t>
            </a:r>
          </a:p>
        </p:txBody>
      </p:sp>
      <p:sp>
        <p:nvSpPr>
          <p:cNvPr id="3" name="Espace réservé du texte 2">
            <a:extLst>
              <a:ext uri="{FF2B5EF4-FFF2-40B4-BE49-F238E27FC236}">
                <a16:creationId xmlns:a16="http://schemas.microsoft.com/office/drawing/2014/main" id="{9255D721-CAFD-DD40-BD9A-E933EDE2B1C0}"/>
              </a:ext>
            </a:extLst>
          </p:cNvPr>
          <p:cNvSpPr>
            <a:spLocks noGrp="1"/>
          </p:cNvSpPr>
          <p:nvPr>
            <p:ph type="body" idx="1"/>
          </p:nvPr>
        </p:nvSpPr>
        <p:spPr>
          <a:xfrm>
            <a:off x="1785367" y="2351314"/>
            <a:ext cx="9559724" cy="3741511"/>
          </a:xfrm>
          <a:prstGeom prst="rect">
            <a:avLst/>
          </a:prstGeom>
        </p:spPr>
        <p:txBody>
          <a:bodyPr vert="horz" lIns="91440" tIns="45720" rIns="91440" bIns="45720" rtlCol="0">
            <a:normAutofit/>
          </a:bodyPr>
          <a:lstStyle/>
          <a:p>
            <a:pPr lvl="0"/>
            <a:r>
              <a:rPr lang="en-CA" noProof="0"/>
              <a:t>Click here to modify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9" name="Espace réservé du numéro de diapositive 5">
            <a:extLst>
              <a:ext uri="{FF2B5EF4-FFF2-40B4-BE49-F238E27FC236}">
                <a16:creationId xmlns:a16="http://schemas.microsoft.com/office/drawing/2014/main" id="{E4725CB0-4EBD-3C4E-BBC7-74B5ED9CC839}"/>
              </a:ext>
            </a:extLst>
          </p:cNvPr>
          <p:cNvSpPr txBox="1">
            <a:spLocks/>
          </p:cNvSpPr>
          <p:nvPr userDrawn="1"/>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CA" sz="1400" b="0" i="0" u="none" strike="noStrike" kern="1200" cap="none" spc="0" normalizeH="0" baseline="0" noProof="0" dirty="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371229477"/>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3" r:id="rId30"/>
    <p:sldLayoutId id="2147483694" r:id="rId3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sz="2400" b="1" i="0" kern="1200">
          <a:solidFill>
            <a:schemeClr val="tx1"/>
          </a:solidFill>
          <a:latin typeface="Montserrat" pitchFamily="2" charset="77"/>
          <a:ea typeface="+mj-ea"/>
          <a:cs typeface="Arial" panose="020B0604020202020204" pitchFamily="34" charset="0"/>
        </a:defRPr>
      </a:lvl1pPr>
    </p:titleStyle>
    <p:bodyStyle>
      <a:lvl1pPr marL="0" indent="0" algn="l" defTabSz="914400" rtl="0" eaLnBrk="1" latinLnBrk="0" hangingPunct="1">
        <a:lnSpc>
          <a:spcPct val="120000"/>
        </a:lnSpc>
        <a:spcBef>
          <a:spcPts val="1000"/>
        </a:spcBef>
        <a:buSzPct val="60000"/>
        <a:buFontTx/>
        <a:buNone/>
        <a:defRPr sz="1600" kern="1200">
          <a:solidFill>
            <a:schemeClr val="tx1"/>
          </a:solidFill>
          <a:latin typeface="Gentium Basic" panose="02000503060000020004"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Gentium Basic" panose="02000503060000020004"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82">
          <p15:clr>
            <a:srgbClr val="F26B43"/>
          </p15:clr>
        </p15:guide>
        <p15:guide id="7" orient="horz" pos="3838">
          <p15:clr>
            <a:srgbClr val="F26B43"/>
          </p15:clr>
        </p15:guide>
        <p15:guide id="8" pos="3840">
          <p15:clr>
            <a:srgbClr val="F26B43"/>
          </p15:clr>
        </p15:guide>
        <p15:guide id="9" pos="4815">
          <p15:clr>
            <a:srgbClr val="F26B43"/>
          </p15:clr>
        </p15:guide>
        <p15:guide id="10" pos="5768">
          <p15:clr>
            <a:srgbClr val="F26B43"/>
          </p15:clr>
        </p15:guide>
        <p15:guide id="11" pos="6720">
          <p15:clr>
            <a:srgbClr val="F26B43"/>
          </p15:clr>
        </p15:guide>
        <p15:guide id="12" pos="2887">
          <p15:clr>
            <a:srgbClr val="F26B43"/>
          </p15:clr>
        </p15:guide>
        <p15:guide id="13" pos="1912">
          <p15:clr>
            <a:srgbClr val="F26B43"/>
          </p15:clr>
        </p15:guide>
        <p15:guide id="14" pos="960">
          <p15:clr>
            <a:srgbClr val="F26B43"/>
          </p15:clr>
        </p15:guide>
        <p15:guide id="15" pos="1118">
          <p15:clr>
            <a:srgbClr val="F26B43"/>
          </p15:clr>
        </p15:guide>
        <p15:guide id="16" pos="1186">
          <p15:clr>
            <a:srgbClr val="F26B43"/>
          </p15:clr>
        </p15:guide>
        <p15:guide id="17" orient="horz" pos="777">
          <p15:clr>
            <a:srgbClr val="F26B43"/>
          </p15:clr>
        </p15:guide>
        <p15:guide id="18" orient="horz" pos="4042">
          <p15:clr>
            <a:srgbClr val="F26B43"/>
          </p15:clr>
        </p15:guide>
        <p15:guide id="19" orient="horz" pos="1321">
          <p15:clr>
            <a:srgbClr val="F26B43"/>
          </p15:clr>
        </p15:guide>
        <p15:guide id="20" orient="horz" pos="1480">
          <p15:clr>
            <a:srgbClr val="F26B43"/>
          </p15:clr>
        </p15:guide>
        <p15:guide id="21" orient="horz" pos="1911">
          <p15:clr>
            <a:srgbClr val="F26B43"/>
          </p15:clr>
        </p15:guide>
        <p15:guide id="22" orient="horz" pos="20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4.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fema.gov/sites/default/files/2020-08/fema_mitigation-action-portfolio-support-document_08-01-2020_0.pdf" TargetMode="Externa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Word_Document.docx"/><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8" Type="http://schemas.openxmlformats.org/officeDocument/2006/relationships/hyperlink" Target="https://www.facebook.com/WSPglobal/" TargetMode="External"/><Relationship Id="rId13" Type="http://schemas.openxmlformats.org/officeDocument/2006/relationships/image" Target="../media/image42.svg"/><Relationship Id="rId18" Type="http://schemas.openxmlformats.org/officeDocument/2006/relationships/hyperlink" Target="mailto:Jeff.Brislawn@wsp.com" TargetMode="External"/><Relationship Id="rId3" Type="http://schemas.openxmlformats.org/officeDocument/2006/relationships/image" Target="../media/image35.png"/><Relationship Id="rId7" Type="http://schemas.openxmlformats.org/officeDocument/2006/relationships/image" Target="../media/image38.svg"/><Relationship Id="rId12" Type="http://schemas.openxmlformats.org/officeDocument/2006/relationships/image" Target="../media/image41.png"/><Relationship Id="rId17" Type="http://schemas.openxmlformats.org/officeDocument/2006/relationships/hyperlink" Target="mailto:Christopher.johnson@wsp.com" TargetMode="External"/><Relationship Id="rId2" Type="http://schemas.openxmlformats.org/officeDocument/2006/relationships/hyperlink" Target="http://www.linkedin.com/company/WSP" TargetMode="External"/><Relationship Id="rId16" Type="http://schemas.openxmlformats.org/officeDocument/2006/relationships/image" Target="../media/image44.svg"/><Relationship Id="rId1" Type="http://schemas.openxmlformats.org/officeDocument/2006/relationships/slideLayout" Target="../slideLayouts/slideLayout21.xml"/><Relationship Id="rId6" Type="http://schemas.openxmlformats.org/officeDocument/2006/relationships/image" Target="../media/image37.png"/><Relationship Id="rId11" Type="http://schemas.openxmlformats.org/officeDocument/2006/relationships/hyperlink" Target="https://www.instagram.com/wspglobal/" TargetMode="External"/><Relationship Id="rId5" Type="http://schemas.openxmlformats.org/officeDocument/2006/relationships/hyperlink" Target="https://twitter.com/wsp" TargetMode="External"/><Relationship Id="rId15" Type="http://schemas.openxmlformats.org/officeDocument/2006/relationships/image" Target="../media/image43.png"/><Relationship Id="rId10" Type="http://schemas.openxmlformats.org/officeDocument/2006/relationships/image" Target="../media/image40.svg"/><Relationship Id="rId19" Type="http://schemas.openxmlformats.org/officeDocument/2006/relationships/hyperlink" Target="mailto:Andrew.Long@mt.gov" TargetMode="External"/><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hyperlink" Target="https://www.youtube.com/c/WSPGloba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964545D6-04FD-2FC9-EC28-89C9A7B68D9B}"/>
              </a:ext>
            </a:extLst>
          </p:cNvPr>
          <p:cNvSpPr txBox="1">
            <a:spLocks/>
          </p:cNvSpPr>
          <p:nvPr/>
        </p:nvSpPr>
        <p:spPr>
          <a:xfrm>
            <a:off x="539753" y="4428000"/>
            <a:ext cx="6138138" cy="1107996"/>
          </a:xfrm>
          <a:prstGeom prst="rect">
            <a:avLst/>
          </a:prstGeom>
        </p:spPr>
        <p:txBody>
          <a:bodyPr/>
          <a:lstStyle>
            <a:lvl1pPr marL="0" indent="0" algn="l" defTabSz="914400" rtl="0" eaLnBrk="1" latinLnBrk="0" hangingPunct="1">
              <a:lnSpc>
                <a:spcPct val="120000"/>
              </a:lnSpc>
              <a:spcBef>
                <a:spcPts val="1000"/>
              </a:spcBef>
              <a:buSzPct val="60000"/>
              <a:buFontTx/>
              <a:buNone/>
              <a:defRPr sz="1400" kern="1200">
                <a:solidFill>
                  <a:schemeClr val="tx1"/>
                </a:solidFill>
                <a:latin typeface="Montserrat"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Montserrat Light"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Montserrat Light"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Montserrat Light"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Hazard Mitigation Planning Team –</a:t>
            </a:r>
          </a:p>
          <a:p>
            <a:r>
              <a:rPr lang="en-GB" dirty="0"/>
              <a:t>Meeting #3 – Mitigation Strategy</a:t>
            </a:r>
            <a:endParaRPr lang="en-US" dirty="0"/>
          </a:p>
        </p:txBody>
      </p:sp>
      <p:sp>
        <p:nvSpPr>
          <p:cNvPr id="6" name="Text Placeholder 40">
            <a:extLst>
              <a:ext uri="{FF2B5EF4-FFF2-40B4-BE49-F238E27FC236}">
                <a16:creationId xmlns:a16="http://schemas.microsoft.com/office/drawing/2014/main" id="{B5098E02-1A66-6B92-CFE8-E24C2D6A7476}"/>
              </a:ext>
            </a:extLst>
          </p:cNvPr>
          <p:cNvSpPr txBox="1">
            <a:spLocks/>
          </p:cNvSpPr>
          <p:nvPr/>
        </p:nvSpPr>
        <p:spPr>
          <a:xfrm>
            <a:off x="539753" y="5400001"/>
            <a:ext cx="5556247" cy="276999"/>
          </a:xfrm>
          <a:prstGeom prst="rect">
            <a:avLst/>
          </a:prstGeom>
        </p:spPr>
        <p:txBody>
          <a:bodyPr/>
          <a:lstStyle>
            <a:lvl1pPr marL="0" indent="0" algn="l" defTabSz="914400" rtl="0" eaLnBrk="1" latinLnBrk="0" hangingPunct="1">
              <a:lnSpc>
                <a:spcPct val="120000"/>
              </a:lnSpc>
              <a:spcBef>
                <a:spcPts val="1000"/>
              </a:spcBef>
              <a:buSzPct val="60000"/>
              <a:buFontTx/>
              <a:buNone/>
              <a:defRPr sz="1400" kern="1200">
                <a:solidFill>
                  <a:schemeClr val="tx1"/>
                </a:solidFill>
                <a:latin typeface="Montserrat"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Montserrat Light"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Montserrat Light"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Montserrat Light"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January 17-20, 2023 – 10:00 AM – 3:00 PM</a:t>
            </a:r>
            <a:endParaRPr lang="en-US" dirty="0"/>
          </a:p>
        </p:txBody>
      </p:sp>
      <p:sp>
        <p:nvSpPr>
          <p:cNvPr id="9" name="Title 34">
            <a:extLst>
              <a:ext uri="{FF2B5EF4-FFF2-40B4-BE49-F238E27FC236}">
                <a16:creationId xmlns:a16="http://schemas.microsoft.com/office/drawing/2014/main" id="{4A4596A0-A3F1-CCB3-9C11-7B3E34531B5F}"/>
              </a:ext>
            </a:extLst>
          </p:cNvPr>
          <p:cNvSpPr txBox="1">
            <a:spLocks/>
          </p:cNvSpPr>
          <p:nvPr/>
        </p:nvSpPr>
        <p:spPr>
          <a:xfrm>
            <a:off x="539753" y="2847251"/>
            <a:ext cx="5877375" cy="945965"/>
          </a:xfrm>
          <a:prstGeom prst="rect">
            <a:avLst/>
          </a:prstGeom>
        </p:spPr>
        <p:txBody>
          <a:bodyPr vert="horz" wrap="square" lIns="0" tIns="0" rIns="0" bIns="0" rtlCol="0" anchor="b" anchorCtr="0">
            <a:spAutoFit/>
          </a:bodyPr>
          <a:lstStyle>
            <a:lvl1pPr marL="0" marR="0" indent="0" algn="l" defTabSz="1218956" rtl="0" eaLnBrk="1" fontAlgn="auto" latinLnBrk="0" hangingPunct="1">
              <a:lnSpc>
                <a:spcPct val="85000"/>
              </a:lnSpc>
              <a:spcBef>
                <a:spcPct val="0"/>
              </a:spcBef>
              <a:spcAft>
                <a:spcPts val="0"/>
              </a:spcAft>
              <a:buClrTx/>
              <a:buSzTx/>
              <a:buFontTx/>
              <a:buNone/>
              <a:tabLst/>
              <a:defRPr sz="5000" b="1" kern="1200">
                <a:solidFill>
                  <a:schemeClr val="tx1"/>
                </a:solidFill>
                <a:latin typeface="+mj-lt"/>
                <a:ea typeface="+mj-ea"/>
                <a:cs typeface="+mj-cs"/>
              </a:defRPr>
            </a:lvl1pPr>
          </a:lstStyle>
          <a:p>
            <a:r>
              <a:rPr lang="en-GB" sz="3600" dirty="0"/>
              <a:t>State of Montana Western Region Hazard Mitigation Plan</a:t>
            </a:r>
            <a:endParaRPr lang="en-US" sz="3600" dirty="0"/>
          </a:p>
        </p:txBody>
      </p:sp>
      <p:pic>
        <p:nvPicPr>
          <p:cNvPr id="8" name="Picture 2" descr="Montana Disaster and Emergency Services">
            <a:extLst>
              <a:ext uri="{FF2B5EF4-FFF2-40B4-BE49-F238E27FC236}">
                <a16:creationId xmlns:a16="http://schemas.microsoft.com/office/drawing/2014/main" id="{D28CB155-FDBE-6D52-45AF-3F0D3755D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27" y="195171"/>
            <a:ext cx="21145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p&#10;&#10;Description automatically generated">
            <a:extLst>
              <a:ext uri="{FF2B5EF4-FFF2-40B4-BE49-F238E27FC236}">
                <a16:creationId xmlns:a16="http://schemas.microsoft.com/office/drawing/2014/main" id="{7C5EBFA0-05B0-A50B-48F4-601EE3BA0F97}"/>
              </a:ext>
            </a:extLst>
          </p:cNvPr>
          <p:cNvPicPr>
            <a:picLocks noChangeAspect="1"/>
          </p:cNvPicPr>
          <p:nvPr/>
        </p:nvPicPr>
        <p:blipFill rotWithShape="1">
          <a:blip r:embed="rId3">
            <a:extLst>
              <a:ext uri="{28A0092B-C50C-407E-A947-70E740481C1C}">
                <a14:useLocalDpi xmlns:a14="http://schemas.microsoft.com/office/drawing/2010/main" val="0"/>
              </a:ext>
            </a:extLst>
          </a:blip>
          <a:srcRect l="4324" t="5414" r="4173" b="5345"/>
          <a:stretch/>
        </p:blipFill>
        <p:spPr>
          <a:xfrm>
            <a:off x="6053862" y="9531"/>
            <a:ext cx="6138138" cy="4625844"/>
          </a:xfrm>
          <a:prstGeom prst="rect">
            <a:avLst/>
          </a:prstGeom>
        </p:spPr>
      </p:pic>
    </p:spTree>
    <p:extLst>
      <p:ext uri="{BB962C8B-B14F-4D97-AF65-F5344CB8AC3E}">
        <p14:creationId xmlns:p14="http://schemas.microsoft.com/office/powerpoint/2010/main" val="30093984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1">
            <a:extLst>
              <a:ext uri="{FF2B5EF4-FFF2-40B4-BE49-F238E27FC236}">
                <a16:creationId xmlns:a16="http://schemas.microsoft.com/office/drawing/2014/main" id="{F4A26313-DA50-4321-A109-193D1027B191}"/>
              </a:ext>
            </a:extLst>
          </p:cNvPr>
          <p:cNvSpPr>
            <a:spLocks noGrp="1" noChangeArrowheads="1"/>
          </p:cNvSpPr>
          <p:nvPr>
            <p:ph idx="1"/>
          </p:nvPr>
        </p:nvSpPr>
        <p:spPr bwMode="auto">
          <a:xfrm>
            <a:off x="1330035" y="1302571"/>
            <a:ext cx="1545769" cy="401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200000"/>
              </a:lnSpc>
              <a:spcBef>
                <a:spcPct val="20000"/>
              </a:spcBef>
              <a:buClr>
                <a:schemeClr val="accent1"/>
              </a:buClr>
              <a:buNone/>
            </a:pPr>
            <a:r>
              <a:rPr lang="en-US" altLang="en-US" sz="2400" dirty="0">
                <a:solidFill>
                  <a:schemeClr val="accent1"/>
                </a:solidFill>
                <a:cs typeface="Arial" panose="020B0604020202020204" pitchFamily="34" charset="0"/>
              </a:rPr>
              <a:t>►</a:t>
            </a:r>
            <a:r>
              <a:rPr lang="en-US" altLang="en-US" sz="2400" dirty="0">
                <a:solidFill>
                  <a:srgbClr val="5F2167"/>
                </a:solidFill>
                <a:cs typeface="Arial" panose="020B0604020202020204" pitchFamily="34" charset="0"/>
              </a:rPr>
              <a:t> </a:t>
            </a:r>
            <a:r>
              <a:rPr lang="en-US" altLang="en-US" sz="2400" dirty="0">
                <a:solidFill>
                  <a:srgbClr val="5F2167"/>
                </a:solidFill>
                <a:latin typeface="+mj-lt"/>
                <a:cs typeface="Arial" panose="020B0604020202020204" pitchFamily="34" charset="0"/>
              </a:rPr>
              <a:t> </a:t>
            </a:r>
            <a:r>
              <a:rPr lang="en-US" altLang="en-US" sz="2400" dirty="0">
                <a:solidFill>
                  <a:srgbClr val="404040"/>
                </a:solidFill>
                <a:latin typeface="+mj-lt"/>
              </a:rPr>
              <a:t>Alter</a:t>
            </a:r>
          </a:p>
          <a:p>
            <a:pPr indent="0">
              <a:lnSpc>
                <a:spcPct val="200000"/>
              </a:lnSpc>
              <a:spcBef>
                <a:spcPct val="20000"/>
              </a:spcBef>
              <a:buClr>
                <a:schemeClr val="accent1"/>
              </a:buClr>
              <a:buNone/>
            </a:pPr>
            <a:r>
              <a:rPr lang="en-US" altLang="en-US" sz="2400" dirty="0">
                <a:solidFill>
                  <a:schemeClr val="accent1"/>
                </a:solidFill>
                <a:latin typeface="+mj-lt"/>
                <a:cs typeface="Arial" panose="020B0604020202020204" pitchFamily="34" charset="0"/>
              </a:rPr>
              <a:t>►</a:t>
            </a:r>
            <a:r>
              <a:rPr lang="en-US" altLang="en-US" sz="2400" dirty="0">
                <a:solidFill>
                  <a:srgbClr val="5F2167"/>
                </a:solidFill>
                <a:latin typeface="+mj-lt"/>
                <a:cs typeface="Arial" panose="020B0604020202020204" pitchFamily="34" charset="0"/>
              </a:rPr>
              <a:t>  </a:t>
            </a:r>
            <a:r>
              <a:rPr lang="en-US" altLang="en-US" sz="2400" dirty="0">
                <a:solidFill>
                  <a:srgbClr val="404040"/>
                </a:solidFill>
                <a:latin typeface="+mj-lt"/>
              </a:rPr>
              <a:t>Avert</a:t>
            </a:r>
          </a:p>
          <a:p>
            <a:pPr indent="0">
              <a:lnSpc>
                <a:spcPct val="200000"/>
              </a:lnSpc>
              <a:spcBef>
                <a:spcPct val="20000"/>
              </a:spcBef>
              <a:buClr>
                <a:schemeClr val="accent1"/>
              </a:buClr>
              <a:buNone/>
            </a:pPr>
            <a:r>
              <a:rPr lang="en-US" altLang="en-US" sz="2400" dirty="0">
                <a:solidFill>
                  <a:schemeClr val="accent1"/>
                </a:solidFill>
                <a:latin typeface="+mj-lt"/>
                <a:cs typeface="Arial" panose="020B0604020202020204" pitchFamily="34" charset="0"/>
              </a:rPr>
              <a:t>►</a:t>
            </a:r>
            <a:r>
              <a:rPr lang="en-US" altLang="en-US" sz="2400" dirty="0">
                <a:solidFill>
                  <a:srgbClr val="5F2167"/>
                </a:solidFill>
                <a:latin typeface="+mj-lt"/>
                <a:cs typeface="Arial" panose="020B0604020202020204" pitchFamily="34" charset="0"/>
              </a:rPr>
              <a:t>  </a:t>
            </a:r>
            <a:r>
              <a:rPr lang="en-US" altLang="en-US" sz="2400" dirty="0">
                <a:solidFill>
                  <a:srgbClr val="404040"/>
                </a:solidFill>
                <a:latin typeface="+mj-lt"/>
              </a:rPr>
              <a:t>Adapt</a:t>
            </a:r>
          </a:p>
          <a:p>
            <a:pPr indent="0">
              <a:lnSpc>
                <a:spcPct val="200000"/>
              </a:lnSpc>
              <a:spcBef>
                <a:spcPct val="20000"/>
              </a:spcBef>
              <a:buClr>
                <a:schemeClr val="accent1"/>
              </a:buClr>
              <a:buNone/>
            </a:pPr>
            <a:r>
              <a:rPr lang="en-US" altLang="en-US" sz="2400" dirty="0">
                <a:solidFill>
                  <a:schemeClr val="accent1"/>
                </a:solidFill>
                <a:latin typeface="+mj-lt"/>
                <a:cs typeface="Arial" panose="020B0604020202020204" pitchFamily="34" charset="0"/>
              </a:rPr>
              <a:t>►</a:t>
            </a:r>
            <a:r>
              <a:rPr lang="en-US" altLang="en-US" sz="2400" dirty="0">
                <a:solidFill>
                  <a:srgbClr val="5F2167"/>
                </a:solidFill>
                <a:latin typeface="+mj-lt"/>
                <a:cs typeface="Arial" panose="020B0604020202020204" pitchFamily="34" charset="0"/>
              </a:rPr>
              <a:t>  </a:t>
            </a:r>
            <a:r>
              <a:rPr lang="en-US" altLang="en-US" sz="2400" dirty="0">
                <a:solidFill>
                  <a:srgbClr val="404040"/>
                </a:solidFill>
                <a:latin typeface="+mj-lt"/>
              </a:rPr>
              <a:t>Avoid</a:t>
            </a:r>
          </a:p>
        </p:txBody>
      </p:sp>
      <p:pic>
        <p:nvPicPr>
          <p:cNvPr id="8" name="Picture 7" descr="prescribed burn">
            <a:extLst>
              <a:ext uri="{FF2B5EF4-FFF2-40B4-BE49-F238E27FC236}">
                <a16:creationId xmlns:a16="http://schemas.microsoft.com/office/drawing/2014/main" id="{AF9BAC6D-0E23-42E1-A766-7953F0917F39}"/>
              </a:ext>
            </a:extLst>
          </p:cNvPr>
          <p:cNvPicPr>
            <a:picLocks noChangeAspect="1" noChangeArrowheads="1"/>
          </p:cNvPicPr>
          <p:nvPr/>
        </p:nvPicPr>
        <p:blipFill>
          <a:blip r:embed="rId3" cstate="print"/>
          <a:srcRect/>
          <a:stretch>
            <a:fillRect/>
          </a:stretch>
        </p:blipFill>
        <p:spPr>
          <a:xfrm>
            <a:off x="4959518" y="1527092"/>
            <a:ext cx="2272966" cy="2256626"/>
          </a:xfrm>
          <a:prstGeom prst="rect">
            <a:avLst/>
          </a:prstGeom>
          <a:effectLst>
            <a:softEdge rad="112500"/>
          </a:effectLst>
        </p:spPr>
      </p:pic>
      <p:pic>
        <p:nvPicPr>
          <p:cNvPr id="9" name="Picture 8">
            <a:extLst>
              <a:ext uri="{FF2B5EF4-FFF2-40B4-BE49-F238E27FC236}">
                <a16:creationId xmlns:a16="http://schemas.microsoft.com/office/drawing/2014/main" id="{08F8F50E-F9C1-4FFD-A380-5323033AE7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288" y="1571100"/>
            <a:ext cx="2939656" cy="2212618"/>
          </a:xfrm>
          <a:prstGeom prst="rect">
            <a:avLst/>
          </a:prstGeom>
          <a:ln>
            <a:noFill/>
          </a:ln>
          <a:effectLst>
            <a:softEdge rad="112500"/>
          </a:effectLst>
        </p:spPr>
      </p:pic>
      <p:pic>
        <p:nvPicPr>
          <p:cNvPr id="10" name="Picture 9" descr="Wildland Fire Cdes">
            <a:extLst>
              <a:ext uri="{FF2B5EF4-FFF2-40B4-BE49-F238E27FC236}">
                <a16:creationId xmlns:a16="http://schemas.microsoft.com/office/drawing/2014/main" id="{8580BF9C-685E-4331-AAC4-BCA71E9F09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4959518" y="3730853"/>
            <a:ext cx="2711198" cy="1966844"/>
          </a:xfrm>
          <a:prstGeom prst="rect">
            <a:avLst/>
          </a:prstGeom>
          <a:effectLst>
            <a:softEdge rad="112500"/>
          </a:effectLst>
        </p:spPr>
      </p:pic>
      <p:pic>
        <p:nvPicPr>
          <p:cNvPr id="11" name="Picture 10" descr="vc-hsmov">
            <a:extLst>
              <a:ext uri="{FF2B5EF4-FFF2-40B4-BE49-F238E27FC236}">
                <a16:creationId xmlns:a16="http://schemas.microsoft.com/office/drawing/2014/main" id="{5532604A-1201-47B7-B72C-25930FB9B91A}"/>
              </a:ext>
            </a:extLst>
          </p:cNvPr>
          <p:cNvPicPr>
            <a:picLocks noChangeAspect="1" noChangeArrowheads="1"/>
          </p:cNvPicPr>
          <p:nvPr/>
        </p:nvPicPr>
        <p:blipFill>
          <a:blip r:embed="rId6" cstate="print"/>
          <a:srcRect/>
          <a:stretch>
            <a:fillRect/>
          </a:stretch>
        </p:blipFill>
        <p:spPr>
          <a:xfrm>
            <a:off x="7598821" y="3730853"/>
            <a:ext cx="2533013" cy="1923582"/>
          </a:xfrm>
          <a:prstGeom prst="rect">
            <a:avLst/>
          </a:prstGeom>
          <a:effectLst>
            <a:softEdge rad="112500"/>
          </a:effectLst>
        </p:spPr>
      </p:pic>
      <p:sp>
        <p:nvSpPr>
          <p:cNvPr id="13" name="Text Placeholder 2">
            <a:extLst>
              <a:ext uri="{FF2B5EF4-FFF2-40B4-BE49-F238E27FC236}">
                <a16:creationId xmlns:a16="http://schemas.microsoft.com/office/drawing/2014/main" id="{C363356A-7845-4E25-B807-9CA23C71D51F}"/>
              </a:ext>
            </a:extLst>
          </p:cNvPr>
          <p:cNvSpPr>
            <a:spLocks noGrp="1"/>
          </p:cNvSpPr>
          <p:nvPr>
            <p:ph type="body" sz="quarter" idx="13"/>
          </p:nvPr>
        </p:nvSpPr>
        <p:spPr>
          <a:xfrm>
            <a:off x="529204" y="265145"/>
            <a:ext cx="8208912" cy="696027"/>
          </a:xfrm>
        </p:spPr>
        <p:txBody>
          <a:bodyPr/>
          <a:lstStyle/>
          <a:p>
            <a:r>
              <a:rPr lang="en-GB" b="1" dirty="0"/>
              <a:t>Review Mitigation Alternatives</a:t>
            </a:r>
            <a:endParaRPr lang="en-US" b="1" dirty="0"/>
          </a:p>
        </p:txBody>
      </p:sp>
    </p:spTree>
    <p:extLst>
      <p:ext uri="{BB962C8B-B14F-4D97-AF65-F5344CB8AC3E}">
        <p14:creationId xmlns:p14="http://schemas.microsoft.com/office/powerpoint/2010/main" val="399445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9E30D8-AD16-46CC-B1A1-860CB45D9B8D}"/>
              </a:ext>
            </a:extLst>
          </p:cNvPr>
          <p:cNvSpPr>
            <a:spLocks noGrp="1"/>
          </p:cNvSpPr>
          <p:nvPr>
            <p:ph idx="1"/>
          </p:nvPr>
        </p:nvSpPr>
        <p:spPr>
          <a:xfrm>
            <a:off x="986773" y="1192237"/>
            <a:ext cx="4914353" cy="4473525"/>
          </a:xfrm>
        </p:spPr>
        <p:txBody>
          <a:bodyPr>
            <a:normAutofit/>
          </a:bodyPr>
          <a:lstStyle/>
          <a:p>
            <a:pPr marL="0" indent="0">
              <a:buClr>
                <a:srgbClr val="E48312"/>
              </a:buClr>
              <a:buNone/>
            </a:pPr>
            <a:r>
              <a:rPr lang="en-US" altLang="en-US" sz="2800" dirty="0">
                <a:solidFill>
                  <a:schemeClr val="accent1"/>
                </a:solidFill>
                <a:latin typeface="+mj-lt"/>
                <a:cs typeface="Arial" panose="020B0604020202020204" pitchFamily="34" charset="0"/>
              </a:rPr>
              <a:t>►</a:t>
            </a:r>
            <a:r>
              <a:rPr lang="en-US" altLang="en-US" sz="2800" dirty="0">
                <a:solidFill>
                  <a:srgbClr val="5F2167"/>
                </a:solidFill>
                <a:latin typeface="+mj-lt"/>
                <a:cs typeface="Arial" panose="020B0604020202020204" pitchFamily="34" charset="0"/>
              </a:rPr>
              <a:t> </a:t>
            </a:r>
            <a:r>
              <a:rPr lang="en-US" altLang="en-US" sz="2800" b="1" dirty="0">
                <a:solidFill>
                  <a:srgbClr val="404040"/>
                </a:solidFill>
                <a:latin typeface="+mj-lt"/>
              </a:rPr>
              <a:t>Alter</a:t>
            </a:r>
            <a:r>
              <a:rPr lang="en-US" altLang="en-US" sz="2800" dirty="0">
                <a:solidFill>
                  <a:srgbClr val="404040"/>
                </a:solidFill>
                <a:latin typeface="+mj-lt"/>
              </a:rPr>
              <a:t> the Hazard</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Prescribed burns or fuels </a:t>
            </a:r>
            <a:r>
              <a:rPr lang="en-US" altLang="en-US" dirty="0">
                <a:latin typeface="+mj-lt"/>
              </a:rPr>
              <a:t>management </a:t>
            </a:r>
            <a:r>
              <a:rPr lang="en-US" altLang="en-US" dirty="0">
                <a:solidFill>
                  <a:srgbClr val="404040"/>
                </a:solidFill>
                <a:latin typeface="+mj-lt"/>
              </a:rPr>
              <a:t>to reduce wildfire intensity and severity</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Draining lakes behind weakened dams</a:t>
            </a:r>
          </a:p>
          <a:p>
            <a:pPr marL="0" indent="0">
              <a:buNone/>
            </a:pPr>
            <a:endParaRPr lang="en-US" dirty="0"/>
          </a:p>
        </p:txBody>
      </p:sp>
      <p:pic>
        <p:nvPicPr>
          <p:cNvPr id="8" name="Content Placeholder 2">
            <a:extLst>
              <a:ext uri="{FF2B5EF4-FFF2-40B4-BE49-F238E27FC236}">
                <a16:creationId xmlns:a16="http://schemas.microsoft.com/office/drawing/2014/main" id="{C61C04F6-3FA6-46DE-9725-5EB3086C81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7498166" y="1320432"/>
            <a:ext cx="3583816" cy="2708698"/>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45121327-BCE2-4379-9E87-BD7F0696F36B}"/>
              </a:ext>
            </a:extLst>
          </p:cNvPr>
          <p:cNvSpPr>
            <a:spLocks noGrp="1"/>
          </p:cNvSpPr>
          <p:nvPr>
            <p:ph type="body" sz="quarter" idx="13"/>
          </p:nvPr>
        </p:nvSpPr>
        <p:spPr>
          <a:xfrm>
            <a:off x="628700" y="232600"/>
            <a:ext cx="8208912" cy="696027"/>
          </a:xfrm>
        </p:spPr>
        <p:txBody>
          <a:bodyPr/>
          <a:lstStyle/>
          <a:p>
            <a:br>
              <a:rPr lang="en-GB" dirty="0"/>
            </a:br>
            <a:r>
              <a:rPr lang="en-GB" b="1" dirty="0"/>
              <a:t>Review Mitigation Alternatives</a:t>
            </a:r>
            <a:endParaRPr lang="en-US" dirty="0">
              <a:solidFill>
                <a:srgbClr val="884B91"/>
              </a:solidFill>
            </a:endParaRPr>
          </a:p>
        </p:txBody>
      </p:sp>
    </p:spTree>
    <p:extLst>
      <p:ext uri="{BB962C8B-B14F-4D97-AF65-F5344CB8AC3E}">
        <p14:creationId xmlns:p14="http://schemas.microsoft.com/office/powerpoint/2010/main" val="90283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9E30D8-AD16-46CC-B1A1-860CB45D9B8D}"/>
              </a:ext>
            </a:extLst>
          </p:cNvPr>
          <p:cNvSpPr>
            <a:spLocks noGrp="1"/>
          </p:cNvSpPr>
          <p:nvPr>
            <p:ph idx="1"/>
          </p:nvPr>
        </p:nvSpPr>
        <p:spPr>
          <a:xfrm>
            <a:off x="914968" y="1154545"/>
            <a:ext cx="4914353" cy="4473525"/>
          </a:xfrm>
        </p:spPr>
        <p:txBody>
          <a:bodyPr>
            <a:normAutofit/>
          </a:bodyPr>
          <a:lstStyle/>
          <a:p>
            <a:pPr marL="0" indent="0">
              <a:buClr>
                <a:srgbClr val="E48312"/>
              </a:buClr>
              <a:buNone/>
            </a:pPr>
            <a:r>
              <a:rPr lang="en-US" altLang="en-US" sz="2800" dirty="0">
                <a:solidFill>
                  <a:schemeClr val="accent1"/>
                </a:solidFill>
                <a:cs typeface="Arial" panose="020B0604020202020204" pitchFamily="34" charset="0"/>
              </a:rPr>
              <a:t>►</a:t>
            </a:r>
            <a:r>
              <a:rPr lang="en-US" altLang="en-US" sz="2800" dirty="0">
                <a:solidFill>
                  <a:srgbClr val="5F2167"/>
                </a:solidFill>
                <a:cs typeface="Arial" panose="020B0604020202020204" pitchFamily="34" charset="0"/>
              </a:rPr>
              <a:t> </a:t>
            </a:r>
            <a:r>
              <a:rPr lang="en-US" altLang="en-US" sz="2800" b="1" dirty="0">
                <a:solidFill>
                  <a:srgbClr val="404040"/>
                </a:solidFill>
                <a:latin typeface="+mj-lt"/>
              </a:rPr>
              <a:t>Avert</a:t>
            </a:r>
            <a:r>
              <a:rPr lang="en-US" altLang="en-US" sz="2800" dirty="0">
                <a:solidFill>
                  <a:srgbClr val="404040"/>
                </a:solidFill>
                <a:latin typeface="+mj-lt"/>
              </a:rPr>
              <a:t> the Hazard</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Floodwalls and gates</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Debris Nets and Basins</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Drainage improvements</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Channels and culverts</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Firebreaks</a:t>
            </a:r>
            <a:endParaRPr lang="en-US" altLang="en-US" dirty="0">
              <a:solidFill>
                <a:srgbClr val="404040"/>
              </a:solidFill>
              <a:latin typeface="Calibri"/>
            </a:endParaRPr>
          </a:p>
          <a:p>
            <a:pPr marL="0" indent="0">
              <a:buNone/>
            </a:pPr>
            <a:endParaRPr lang="en-US" dirty="0"/>
          </a:p>
        </p:txBody>
      </p:sp>
      <p:sp>
        <p:nvSpPr>
          <p:cNvPr id="12" name="Text Placeholder 2">
            <a:extLst>
              <a:ext uri="{FF2B5EF4-FFF2-40B4-BE49-F238E27FC236}">
                <a16:creationId xmlns:a16="http://schemas.microsoft.com/office/drawing/2014/main" id="{C42E8CB5-17A3-452C-9055-B489E26A1B44}"/>
              </a:ext>
            </a:extLst>
          </p:cNvPr>
          <p:cNvSpPr>
            <a:spLocks noGrp="1"/>
          </p:cNvSpPr>
          <p:nvPr>
            <p:ph type="body" sz="quarter" idx="13"/>
          </p:nvPr>
        </p:nvSpPr>
        <p:spPr>
          <a:xfrm>
            <a:off x="610944" y="266292"/>
            <a:ext cx="8208912" cy="696027"/>
          </a:xfrm>
        </p:spPr>
        <p:txBody>
          <a:bodyPr/>
          <a:lstStyle/>
          <a:p>
            <a:r>
              <a:rPr lang="en-GB" b="1" dirty="0"/>
              <a:t>Review Mitigation Alternatives</a:t>
            </a:r>
            <a:endParaRPr lang="en-US" b="1" dirty="0"/>
          </a:p>
        </p:txBody>
      </p:sp>
      <p:pic>
        <p:nvPicPr>
          <p:cNvPr id="6" name="Picture 5">
            <a:extLst>
              <a:ext uri="{FF2B5EF4-FFF2-40B4-BE49-F238E27FC236}">
                <a16:creationId xmlns:a16="http://schemas.microsoft.com/office/drawing/2014/main" id="{73667C46-DD3C-9E01-6D0D-9E50867340DD}"/>
              </a:ext>
            </a:extLst>
          </p:cNvPr>
          <p:cNvPicPr>
            <a:picLocks noChangeAspect="1"/>
          </p:cNvPicPr>
          <p:nvPr/>
        </p:nvPicPr>
        <p:blipFill>
          <a:blip r:embed="rId3"/>
          <a:stretch>
            <a:fillRect/>
          </a:stretch>
        </p:blipFill>
        <p:spPr>
          <a:xfrm>
            <a:off x="7993930" y="3593747"/>
            <a:ext cx="3714650" cy="2872374"/>
          </a:xfrm>
          <a:prstGeom prst="rect">
            <a:avLst/>
          </a:prstGeom>
        </p:spPr>
      </p:pic>
      <p:pic>
        <p:nvPicPr>
          <p:cNvPr id="2" name="Picture 1">
            <a:extLst>
              <a:ext uri="{FF2B5EF4-FFF2-40B4-BE49-F238E27FC236}">
                <a16:creationId xmlns:a16="http://schemas.microsoft.com/office/drawing/2014/main" id="{FCEDEA31-1FD5-6B89-9F4A-41016B66786F}"/>
              </a:ext>
            </a:extLst>
          </p:cNvPr>
          <p:cNvPicPr>
            <a:picLocks noChangeAspect="1"/>
          </p:cNvPicPr>
          <p:nvPr/>
        </p:nvPicPr>
        <p:blipFill>
          <a:blip r:embed="rId4"/>
          <a:stretch>
            <a:fillRect/>
          </a:stretch>
        </p:blipFill>
        <p:spPr>
          <a:xfrm>
            <a:off x="8819856" y="549856"/>
            <a:ext cx="3206774" cy="2286198"/>
          </a:xfrm>
          <a:prstGeom prst="rect">
            <a:avLst/>
          </a:prstGeom>
          <a:effectLst/>
        </p:spPr>
      </p:pic>
      <p:pic>
        <p:nvPicPr>
          <p:cNvPr id="1026" name="Picture 2" descr="4. Firebreaks and Shaded Fuelbreaks">
            <a:extLst>
              <a:ext uri="{FF2B5EF4-FFF2-40B4-BE49-F238E27FC236}">
                <a16:creationId xmlns:a16="http://schemas.microsoft.com/office/drawing/2014/main" id="{9E72B710-60D4-AD2A-E5E8-E27C228FFB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1601" y="1154545"/>
            <a:ext cx="4016322" cy="257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219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9E30D8-AD16-46CC-B1A1-860CB45D9B8D}"/>
              </a:ext>
            </a:extLst>
          </p:cNvPr>
          <p:cNvSpPr>
            <a:spLocks noGrp="1"/>
          </p:cNvSpPr>
          <p:nvPr>
            <p:ph idx="1"/>
          </p:nvPr>
        </p:nvSpPr>
        <p:spPr>
          <a:xfrm>
            <a:off x="1395147" y="1293831"/>
            <a:ext cx="4914353" cy="4473525"/>
          </a:xfrm>
        </p:spPr>
        <p:txBody>
          <a:bodyPr>
            <a:normAutofit/>
          </a:bodyPr>
          <a:lstStyle/>
          <a:p>
            <a:pPr marL="0" indent="0">
              <a:buClr>
                <a:srgbClr val="E48312"/>
              </a:buClr>
              <a:buNone/>
            </a:pPr>
            <a:r>
              <a:rPr lang="en-US" altLang="en-US" sz="2800" dirty="0">
                <a:solidFill>
                  <a:schemeClr val="accent1"/>
                </a:solidFill>
                <a:cs typeface="Arial" panose="020B0604020202020204" pitchFamily="34" charset="0"/>
              </a:rPr>
              <a:t>►</a:t>
            </a:r>
            <a:r>
              <a:rPr lang="en-US" altLang="en-US" sz="1800" dirty="0">
                <a:solidFill>
                  <a:srgbClr val="5F2167"/>
                </a:solidFill>
                <a:cs typeface="Arial" panose="020B0604020202020204" pitchFamily="34" charset="0"/>
              </a:rPr>
              <a:t> </a:t>
            </a:r>
            <a:r>
              <a:rPr lang="en-US" altLang="en-US" sz="2800" b="1" dirty="0">
                <a:solidFill>
                  <a:srgbClr val="404040"/>
                </a:solidFill>
                <a:latin typeface="+mj-lt"/>
              </a:rPr>
              <a:t>Avoid</a:t>
            </a:r>
            <a:r>
              <a:rPr lang="en-US" altLang="en-US" sz="2800" dirty="0">
                <a:solidFill>
                  <a:srgbClr val="404040"/>
                </a:solidFill>
                <a:latin typeface="+mj-lt"/>
              </a:rPr>
              <a:t> the Hazard</a:t>
            </a:r>
            <a:endParaRPr lang="en-US" altLang="en-US" sz="3200" dirty="0">
              <a:solidFill>
                <a:srgbClr val="404040"/>
              </a:solidFill>
              <a:latin typeface="+mj-lt"/>
            </a:endParaRP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Acquisition</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Relocation</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Open space</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Land use designation</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Natural system protection</a:t>
            </a:r>
          </a:p>
          <a:p>
            <a:pPr lvl="1" defTabSz="914400" fontAlgn="base">
              <a:spcBef>
                <a:spcPts val="200"/>
              </a:spcBef>
              <a:spcAft>
                <a:spcPts val="400"/>
              </a:spcAft>
              <a:buFont typeface="Arial" panose="020B0604020202020204" pitchFamily="34" charset="0"/>
              <a:buChar char="•"/>
              <a:defRPr/>
            </a:pPr>
            <a:endParaRPr lang="en-US" altLang="en-US" dirty="0">
              <a:solidFill>
                <a:srgbClr val="404040"/>
              </a:solidFill>
              <a:latin typeface="Calibri"/>
            </a:endParaRPr>
          </a:p>
          <a:p>
            <a:pPr marL="0" indent="0">
              <a:buNone/>
            </a:pPr>
            <a:endParaRPr lang="en-US" dirty="0"/>
          </a:p>
        </p:txBody>
      </p:sp>
      <p:pic>
        <p:nvPicPr>
          <p:cNvPr id="10" name="Picture 9" descr="vc-hsmov">
            <a:extLst>
              <a:ext uri="{FF2B5EF4-FFF2-40B4-BE49-F238E27FC236}">
                <a16:creationId xmlns:a16="http://schemas.microsoft.com/office/drawing/2014/main" id="{92C7C51F-6A54-4F6A-BFE4-B1381B74A171}"/>
              </a:ext>
            </a:extLst>
          </p:cNvPr>
          <p:cNvPicPr>
            <a:picLocks noChangeAspect="1" noChangeArrowheads="1"/>
          </p:cNvPicPr>
          <p:nvPr/>
        </p:nvPicPr>
        <p:blipFill>
          <a:blip r:embed="rId3" cstate="print"/>
          <a:srcRect/>
          <a:stretch>
            <a:fillRect/>
          </a:stretch>
        </p:blipFill>
        <p:spPr bwMode="auto">
          <a:xfrm>
            <a:off x="6715331" y="1293831"/>
            <a:ext cx="3380810" cy="2617402"/>
          </a:xfrm>
          <a:prstGeom prst="rect">
            <a:avLst/>
          </a:prstGeom>
          <a:ln>
            <a:noFill/>
          </a:ln>
          <a:effectLst>
            <a:softEdge rad="112500"/>
          </a:effectLst>
        </p:spPr>
      </p:pic>
      <p:pic>
        <p:nvPicPr>
          <p:cNvPr id="11" name="Picture 10">
            <a:extLst>
              <a:ext uri="{FF2B5EF4-FFF2-40B4-BE49-F238E27FC236}">
                <a16:creationId xmlns:a16="http://schemas.microsoft.com/office/drawing/2014/main" id="{B9237ED1-94EA-4008-9CC3-C29EAF2A10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5331" y="3919444"/>
            <a:ext cx="3380810" cy="2363092"/>
          </a:xfrm>
          <a:prstGeom prst="rect">
            <a:avLst/>
          </a:prstGeom>
          <a:effectLst>
            <a:softEdge rad="114300"/>
          </a:effectLst>
        </p:spPr>
      </p:pic>
      <p:sp>
        <p:nvSpPr>
          <p:cNvPr id="12" name="Text Placeholder 2">
            <a:extLst>
              <a:ext uri="{FF2B5EF4-FFF2-40B4-BE49-F238E27FC236}">
                <a16:creationId xmlns:a16="http://schemas.microsoft.com/office/drawing/2014/main" id="{82FEF6F8-5D76-4919-B23C-0BE65E1D6C55}"/>
              </a:ext>
            </a:extLst>
          </p:cNvPr>
          <p:cNvSpPr>
            <a:spLocks noGrp="1"/>
          </p:cNvSpPr>
          <p:nvPr>
            <p:ph type="body" sz="quarter" idx="13"/>
          </p:nvPr>
        </p:nvSpPr>
        <p:spPr>
          <a:xfrm>
            <a:off x="622790" y="245685"/>
            <a:ext cx="8208912" cy="696027"/>
          </a:xfrm>
        </p:spPr>
        <p:txBody>
          <a:bodyPr/>
          <a:lstStyle/>
          <a:p>
            <a:r>
              <a:rPr lang="en-GB" b="1" dirty="0"/>
              <a:t>Review Mitigation Alternatives</a:t>
            </a:r>
            <a:endParaRPr lang="en-US" b="1" dirty="0"/>
          </a:p>
        </p:txBody>
      </p:sp>
    </p:spTree>
    <p:extLst>
      <p:ext uri="{BB962C8B-B14F-4D97-AF65-F5344CB8AC3E}">
        <p14:creationId xmlns:p14="http://schemas.microsoft.com/office/powerpoint/2010/main" val="399807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9E30D8-AD16-46CC-B1A1-860CB45D9B8D}"/>
              </a:ext>
            </a:extLst>
          </p:cNvPr>
          <p:cNvSpPr>
            <a:spLocks noGrp="1"/>
          </p:cNvSpPr>
          <p:nvPr>
            <p:ph idx="1"/>
          </p:nvPr>
        </p:nvSpPr>
        <p:spPr>
          <a:xfrm>
            <a:off x="1244226" y="1192237"/>
            <a:ext cx="4914353" cy="4473525"/>
          </a:xfrm>
        </p:spPr>
        <p:txBody>
          <a:bodyPr>
            <a:normAutofit lnSpcReduction="10000"/>
          </a:bodyPr>
          <a:lstStyle/>
          <a:p>
            <a:pPr marL="0" indent="0">
              <a:buClr>
                <a:srgbClr val="E48312"/>
              </a:buClr>
              <a:buNone/>
            </a:pPr>
            <a:r>
              <a:rPr lang="en-US" altLang="en-US" sz="2800" dirty="0">
                <a:solidFill>
                  <a:schemeClr val="accent1"/>
                </a:solidFill>
                <a:cs typeface="Arial" panose="020B0604020202020204" pitchFamily="34" charset="0"/>
              </a:rPr>
              <a:t>►</a:t>
            </a:r>
            <a:r>
              <a:rPr lang="en-US" altLang="en-US" sz="2800" dirty="0">
                <a:solidFill>
                  <a:srgbClr val="5F2167"/>
                </a:solidFill>
                <a:cs typeface="Arial" panose="020B0604020202020204" pitchFamily="34" charset="0"/>
              </a:rPr>
              <a:t> </a:t>
            </a:r>
            <a:r>
              <a:rPr lang="en-US" altLang="en-US" sz="2800" b="1" dirty="0">
                <a:solidFill>
                  <a:srgbClr val="404040"/>
                </a:solidFill>
                <a:latin typeface="+mj-lt"/>
              </a:rPr>
              <a:t>Adapt to the Hazard</a:t>
            </a:r>
            <a:endParaRPr lang="en-US" altLang="en-US" sz="2800" dirty="0">
              <a:solidFill>
                <a:srgbClr val="404040"/>
              </a:solidFill>
              <a:latin typeface="+mj-lt"/>
            </a:endParaRP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Building codes</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Construction standards</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Land use and development regulations</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Design standards</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Monitoring and warning systems</a:t>
            </a:r>
          </a:p>
          <a:p>
            <a:pPr lvl="1" defTabSz="914400" fontAlgn="base">
              <a:spcBef>
                <a:spcPts val="200"/>
              </a:spcBef>
              <a:spcAft>
                <a:spcPts val="400"/>
              </a:spcAft>
              <a:buFont typeface="Arial" panose="020B0604020202020204" pitchFamily="34" charset="0"/>
              <a:buChar char="•"/>
              <a:defRPr/>
            </a:pPr>
            <a:r>
              <a:rPr lang="en-US" altLang="en-US" dirty="0">
                <a:solidFill>
                  <a:srgbClr val="404040"/>
                </a:solidFill>
                <a:latin typeface="+mj-lt"/>
              </a:rPr>
              <a:t>Safe rooms and shelters</a:t>
            </a:r>
          </a:p>
          <a:p>
            <a:pPr lvl="1" defTabSz="914400" fontAlgn="base">
              <a:spcBef>
                <a:spcPts val="200"/>
              </a:spcBef>
              <a:spcAft>
                <a:spcPts val="400"/>
              </a:spcAft>
              <a:buFont typeface="Arial" panose="020B0604020202020204" pitchFamily="34" charset="0"/>
              <a:buChar char="•"/>
              <a:defRPr/>
            </a:pPr>
            <a:endParaRPr lang="en-US" altLang="en-US" dirty="0">
              <a:solidFill>
                <a:srgbClr val="404040"/>
              </a:solidFill>
              <a:latin typeface="Calibri"/>
            </a:endParaRPr>
          </a:p>
          <a:p>
            <a:pPr marL="0" indent="0">
              <a:buNone/>
            </a:pPr>
            <a:endParaRPr lang="en-US" dirty="0"/>
          </a:p>
        </p:txBody>
      </p:sp>
      <p:sp>
        <p:nvSpPr>
          <p:cNvPr id="11" name="Text Placeholder 2">
            <a:extLst>
              <a:ext uri="{FF2B5EF4-FFF2-40B4-BE49-F238E27FC236}">
                <a16:creationId xmlns:a16="http://schemas.microsoft.com/office/drawing/2014/main" id="{7CF5C95A-E2BA-4D36-8588-6D73C787383A}"/>
              </a:ext>
            </a:extLst>
          </p:cNvPr>
          <p:cNvSpPr>
            <a:spLocks noGrp="1"/>
          </p:cNvSpPr>
          <p:nvPr>
            <p:ph type="body" sz="quarter" idx="13"/>
          </p:nvPr>
        </p:nvSpPr>
        <p:spPr>
          <a:xfrm>
            <a:off x="622789" y="286094"/>
            <a:ext cx="8208912" cy="696027"/>
          </a:xfrm>
        </p:spPr>
        <p:txBody>
          <a:bodyPr/>
          <a:lstStyle/>
          <a:p>
            <a:r>
              <a:rPr lang="en-GB" b="1" dirty="0"/>
              <a:t>Review Mitigation Alternatives</a:t>
            </a:r>
            <a:endParaRPr lang="en-US" b="1" dirty="0"/>
          </a:p>
        </p:txBody>
      </p:sp>
      <p:pic>
        <p:nvPicPr>
          <p:cNvPr id="9" name="Picture 8" descr="Wildland Fire Cdes">
            <a:extLst>
              <a:ext uri="{FF2B5EF4-FFF2-40B4-BE49-F238E27FC236}">
                <a16:creationId xmlns:a16="http://schemas.microsoft.com/office/drawing/2014/main" id="{26611187-755B-49B3-A7AB-5A3B825158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7081723" y="1505906"/>
            <a:ext cx="3118734" cy="2227895"/>
          </a:xfrm>
          <a:prstGeom prst="rect">
            <a:avLst/>
          </a:prstGeom>
          <a:effectLst>
            <a:softEdge rad="112500"/>
          </a:effectLst>
        </p:spPr>
      </p:pic>
    </p:spTree>
    <p:extLst>
      <p:ext uri="{BB962C8B-B14F-4D97-AF65-F5344CB8AC3E}">
        <p14:creationId xmlns:p14="http://schemas.microsoft.com/office/powerpoint/2010/main" val="351607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C363356A-7845-4E25-B807-9CA23C71D51F}"/>
              </a:ext>
            </a:extLst>
          </p:cNvPr>
          <p:cNvSpPr>
            <a:spLocks noGrp="1"/>
          </p:cNvSpPr>
          <p:nvPr>
            <p:ph type="body" sz="quarter" idx="13"/>
          </p:nvPr>
        </p:nvSpPr>
        <p:spPr>
          <a:xfrm>
            <a:off x="529204" y="265145"/>
            <a:ext cx="8208912" cy="696027"/>
          </a:xfrm>
        </p:spPr>
        <p:txBody>
          <a:bodyPr/>
          <a:lstStyle/>
          <a:p>
            <a:r>
              <a:rPr lang="en-GB" b="1" dirty="0"/>
              <a:t>FEMA Mitigation Action Categories</a:t>
            </a:r>
            <a:endParaRPr lang="en-US" b="1" dirty="0"/>
          </a:p>
        </p:txBody>
      </p:sp>
      <p:sp>
        <p:nvSpPr>
          <p:cNvPr id="2" name="Content Placeholder 1">
            <a:extLst>
              <a:ext uri="{FF2B5EF4-FFF2-40B4-BE49-F238E27FC236}">
                <a16:creationId xmlns:a16="http://schemas.microsoft.com/office/drawing/2014/main" id="{8CF3FEB7-89E5-5A9F-A3F5-7EC2ADAD9FBF}"/>
              </a:ext>
            </a:extLst>
          </p:cNvPr>
          <p:cNvSpPr>
            <a:spLocks noGrp="1"/>
          </p:cNvSpPr>
          <p:nvPr>
            <p:ph idx="1"/>
          </p:nvPr>
        </p:nvSpPr>
        <p:spPr>
          <a:xfrm>
            <a:off x="609600" y="1126317"/>
            <a:ext cx="10972800" cy="3788583"/>
          </a:xfrm>
        </p:spPr>
        <p:txBody>
          <a:bodyPr>
            <a:normAutofit/>
          </a:bodyPr>
          <a:lstStyle/>
          <a:p>
            <a:pPr lvl="1">
              <a:spcBef>
                <a:spcPts val="1200"/>
              </a:spcBef>
              <a:spcAft>
                <a:spcPts val="1200"/>
              </a:spcAft>
              <a:buFont typeface="Arial" panose="020B0604020202020204" pitchFamily="34" charset="0"/>
              <a:buChar char="•"/>
              <a:defRPr/>
            </a:pPr>
            <a:r>
              <a:rPr lang="en-US" sz="2800" dirty="0"/>
              <a:t>Plans and Regulations</a:t>
            </a:r>
          </a:p>
          <a:p>
            <a:pPr lvl="1">
              <a:spcBef>
                <a:spcPts val="1200"/>
              </a:spcBef>
              <a:spcAft>
                <a:spcPts val="1200"/>
              </a:spcAft>
              <a:buFont typeface="Arial" panose="020B0604020202020204" pitchFamily="34" charset="0"/>
              <a:buChar char="•"/>
              <a:defRPr/>
            </a:pPr>
            <a:r>
              <a:rPr lang="en-US" sz="2800" dirty="0"/>
              <a:t>Structure and Infrastructure Projects</a:t>
            </a:r>
          </a:p>
          <a:p>
            <a:pPr lvl="1">
              <a:spcBef>
                <a:spcPts val="1200"/>
              </a:spcBef>
              <a:spcAft>
                <a:spcPts val="1200"/>
              </a:spcAft>
              <a:buFont typeface="Arial" panose="020B0604020202020204" pitchFamily="34" charset="0"/>
              <a:buChar char="•"/>
              <a:defRPr/>
            </a:pPr>
            <a:r>
              <a:rPr lang="en-US" sz="2800" dirty="0"/>
              <a:t>Education and Awareness</a:t>
            </a:r>
          </a:p>
          <a:p>
            <a:pPr lvl="1">
              <a:spcBef>
                <a:spcPts val="1200"/>
              </a:spcBef>
              <a:spcAft>
                <a:spcPts val="1200"/>
              </a:spcAft>
              <a:buFont typeface="Arial" panose="020B0604020202020204" pitchFamily="34" charset="0"/>
              <a:buChar char="•"/>
              <a:defRPr/>
            </a:pPr>
            <a:r>
              <a:rPr lang="en-US" sz="2800" dirty="0"/>
              <a:t>Natural Systems Protection</a:t>
            </a:r>
          </a:p>
          <a:p>
            <a:endParaRPr lang="en-US" sz="2800" dirty="0"/>
          </a:p>
        </p:txBody>
      </p:sp>
    </p:spTree>
    <p:extLst>
      <p:ext uri="{BB962C8B-B14F-4D97-AF65-F5344CB8AC3E}">
        <p14:creationId xmlns:p14="http://schemas.microsoft.com/office/powerpoint/2010/main" val="331805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6C9708-D5A4-4C84-AED5-8E3E87E9296A}"/>
              </a:ext>
            </a:extLst>
          </p:cNvPr>
          <p:cNvSpPr>
            <a:spLocks noGrp="1"/>
          </p:cNvSpPr>
          <p:nvPr>
            <p:ph type="body" sz="quarter" idx="13"/>
          </p:nvPr>
        </p:nvSpPr>
        <p:spPr>
          <a:xfrm>
            <a:off x="602067" y="348155"/>
            <a:ext cx="8208912" cy="610255"/>
          </a:xfrm>
        </p:spPr>
        <p:txBody>
          <a:bodyPr/>
          <a:lstStyle/>
          <a:p>
            <a:r>
              <a:rPr lang="en-US" b="1" dirty="0"/>
              <a:t>FEMA Community Lifelines</a:t>
            </a:r>
          </a:p>
        </p:txBody>
      </p:sp>
      <p:sp>
        <p:nvSpPr>
          <p:cNvPr id="4" name="Slide Number Placeholder 3">
            <a:extLst>
              <a:ext uri="{FF2B5EF4-FFF2-40B4-BE49-F238E27FC236}">
                <a16:creationId xmlns:a16="http://schemas.microsoft.com/office/drawing/2014/main" id="{06612543-E607-4D0B-A43B-7D79A64B61DE}"/>
              </a:ext>
            </a:extLst>
          </p:cNvPr>
          <p:cNvSpPr>
            <a:spLocks noGrp="1"/>
          </p:cNvSpPr>
          <p:nvPr>
            <p:ph type="sldNum" sz="quarter" idx="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B3120AC-0FB0-4B1F-9EA2-DF78B8AED3C7}" type="slidenum">
              <a:rPr kumimoji="0" lang="en-GB" sz="800" b="0" i="0" u="none" strike="noStrike" kern="1200" cap="none" spc="-100" normalizeH="0" baseline="0" noProof="0">
                <a:ln>
                  <a:noFill/>
                </a:ln>
                <a:solidFill>
                  <a:prstClr val="white">
                    <a:lumMod val="75000"/>
                  </a:prstClr>
                </a:solidFill>
                <a:effectLst/>
                <a:uLnTx/>
                <a:uFillTx/>
                <a:latin typeface="Segoe UI"/>
                <a:ea typeface="+mn-ea"/>
                <a:cs typeface="Arial" panose="020B0604020202020204" pitchFamily="34" charset="0"/>
              </a:rPr>
              <a:pPr marL="0" marR="0" lvl="0" indent="0" algn="l" defTabSz="121917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100" normalizeH="0" baseline="0" noProof="0">
              <a:ln>
                <a:noFill/>
              </a:ln>
              <a:solidFill>
                <a:prstClr val="white">
                  <a:lumMod val="75000"/>
                </a:prstClr>
              </a:solidFill>
              <a:effectLst/>
              <a:uLnTx/>
              <a:uFillTx/>
              <a:latin typeface="Segoe UI"/>
              <a:ea typeface="+mn-ea"/>
              <a:cs typeface="Arial" panose="020B0604020202020204" pitchFamily="34" charset="0"/>
            </a:endParaRPr>
          </a:p>
        </p:txBody>
      </p:sp>
      <p:pic>
        <p:nvPicPr>
          <p:cNvPr id="8" name="Picture 7">
            <a:extLst>
              <a:ext uri="{FF2B5EF4-FFF2-40B4-BE49-F238E27FC236}">
                <a16:creationId xmlns:a16="http://schemas.microsoft.com/office/drawing/2014/main" id="{E8E2D0E2-8E84-43D0-A267-7124B6B99D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174" b="4773"/>
          <a:stretch/>
        </p:blipFill>
        <p:spPr>
          <a:xfrm>
            <a:off x="124915" y="1132683"/>
            <a:ext cx="7271198" cy="5450158"/>
          </a:xfrm>
          <a:prstGeom prst="rect">
            <a:avLst/>
          </a:prstGeom>
        </p:spPr>
      </p:pic>
      <p:sp>
        <p:nvSpPr>
          <p:cNvPr id="2" name="Rectangle 1">
            <a:extLst>
              <a:ext uri="{FF2B5EF4-FFF2-40B4-BE49-F238E27FC236}">
                <a16:creationId xmlns:a16="http://schemas.microsoft.com/office/drawing/2014/main" id="{D2EC7368-F639-4771-8C93-D1E71D5ABF76}"/>
              </a:ext>
            </a:extLst>
          </p:cNvPr>
          <p:cNvSpPr/>
          <p:nvPr/>
        </p:nvSpPr>
        <p:spPr>
          <a:xfrm>
            <a:off x="124915" y="1073758"/>
            <a:ext cx="7271198" cy="107141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6" name="Picture 5">
            <a:extLst>
              <a:ext uri="{FF2B5EF4-FFF2-40B4-BE49-F238E27FC236}">
                <a16:creationId xmlns:a16="http://schemas.microsoft.com/office/drawing/2014/main" id="{F60168BE-60BF-4D54-BD13-24F033C23D59}"/>
              </a:ext>
            </a:extLst>
          </p:cNvPr>
          <p:cNvPicPr>
            <a:picLocks noChangeAspect="1"/>
          </p:cNvPicPr>
          <p:nvPr/>
        </p:nvPicPr>
        <p:blipFill rotWithShape="1">
          <a:blip r:embed="rId3"/>
          <a:srcRect t="28559"/>
          <a:stretch/>
        </p:blipFill>
        <p:spPr>
          <a:xfrm>
            <a:off x="7080224" y="2748639"/>
            <a:ext cx="5137175" cy="3928369"/>
          </a:xfrm>
          <a:prstGeom prst="rect">
            <a:avLst/>
          </a:prstGeom>
        </p:spPr>
      </p:pic>
    </p:spTree>
    <p:extLst>
      <p:ext uri="{BB962C8B-B14F-4D97-AF65-F5344CB8AC3E}">
        <p14:creationId xmlns:p14="http://schemas.microsoft.com/office/powerpoint/2010/main" val="152890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3CBE6-33D5-4D93-9302-B2E7A070F599}"/>
              </a:ext>
            </a:extLst>
          </p:cNvPr>
          <p:cNvSpPr>
            <a:spLocks noGrp="1"/>
          </p:cNvSpPr>
          <p:nvPr>
            <p:ph idx="1"/>
          </p:nvPr>
        </p:nvSpPr>
        <p:spPr>
          <a:xfrm>
            <a:off x="1152829" y="1195519"/>
            <a:ext cx="7314854" cy="4297556"/>
          </a:xfrm>
        </p:spPr>
        <p:txBody>
          <a:bodyPr>
            <a:normAutofit fontScale="92500" lnSpcReduction="20000"/>
          </a:bodyPr>
          <a:lstStyle/>
          <a:p>
            <a:pPr marL="342900" indent="-342900">
              <a:buFont typeface="Arial" panose="020B0604020202020204" pitchFamily="34" charset="0"/>
              <a:buChar char="•"/>
            </a:pPr>
            <a:r>
              <a:rPr lang="en-US" dirty="0"/>
              <a:t>Defensible space</a:t>
            </a:r>
          </a:p>
          <a:p>
            <a:pPr marL="342900" indent="-342900">
              <a:buFont typeface="Arial" panose="020B0604020202020204" pitchFamily="34" charset="0"/>
              <a:buChar char="•"/>
            </a:pPr>
            <a:r>
              <a:rPr lang="en-US" dirty="0"/>
              <a:t>Structural protection through ignition-resistant construction activities</a:t>
            </a:r>
          </a:p>
          <a:p>
            <a:pPr marL="342900" indent="-342900">
              <a:buFont typeface="Arial" panose="020B0604020202020204" pitchFamily="34" charset="0"/>
              <a:buChar char="•"/>
            </a:pPr>
            <a:r>
              <a:rPr lang="en-US" dirty="0"/>
              <a:t>Hazardous fuels reduction activities</a:t>
            </a:r>
          </a:p>
          <a:p>
            <a:pPr lvl="1">
              <a:buFont typeface="Arial" panose="020B0604020202020204" pitchFamily="34" charset="0"/>
              <a:buChar char="•"/>
            </a:pPr>
            <a:r>
              <a:rPr lang="en-US" dirty="0"/>
              <a:t>Community level vegetation management</a:t>
            </a:r>
          </a:p>
          <a:p>
            <a:pPr lvl="1">
              <a:buFont typeface="Arial" panose="020B0604020202020204" pitchFamily="34" charset="0"/>
              <a:buChar char="•"/>
            </a:pPr>
            <a:r>
              <a:rPr lang="en-US" dirty="0"/>
              <a:t>Vegetation removal</a:t>
            </a:r>
          </a:p>
          <a:p>
            <a:pPr lvl="1">
              <a:buFont typeface="Arial" panose="020B0604020202020204" pitchFamily="34" charset="0"/>
              <a:buChar char="•"/>
            </a:pPr>
            <a:r>
              <a:rPr lang="en-US" dirty="0"/>
              <a:t>Vegetation clearing and/or thinning</a:t>
            </a:r>
          </a:p>
          <a:p>
            <a:pPr lvl="1">
              <a:buFont typeface="Arial" panose="020B0604020202020204" pitchFamily="34" charset="0"/>
              <a:buChar char="•"/>
            </a:pPr>
            <a:r>
              <a:rPr lang="en-US" dirty="0"/>
              <a:t>Slash removal</a:t>
            </a:r>
          </a:p>
          <a:p>
            <a:pPr lvl="1">
              <a:buFont typeface="Arial" panose="020B0604020202020204" pitchFamily="34" charset="0"/>
              <a:buChar char="•"/>
            </a:pPr>
            <a:r>
              <a:rPr lang="en-US" dirty="0"/>
              <a:t>Vertical clearance of tree branches</a:t>
            </a:r>
          </a:p>
          <a:p>
            <a:pPr marL="342900" indent="-342900">
              <a:buFont typeface="Arial" panose="020B0604020202020204" pitchFamily="34" charset="0"/>
              <a:buChar char="•"/>
            </a:pPr>
            <a:r>
              <a:rPr lang="en-US" dirty="0"/>
              <a:t>Biomass Plant</a:t>
            </a:r>
          </a:p>
          <a:p>
            <a:endParaRPr lang="en-US" dirty="0"/>
          </a:p>
        </p:txBody>
      </p:sp>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619822" y="352704"/>
            <a:ext cx="8566563" cy="581110"/>
          </a:xfrm>
        </p:spPr>
        <p:txBody>
          <a:bodyPr/>
          <a:lstStyle/>
          <a:p>
            <a:r>
              <a:rPr lang="en-US" sz="2400" b="1" dirty="0"/>
              <a:t>Projects Eligible for FEMA Funding - Wildfire </a:t>
            </a:r>
          </a:p>
        </p:txBody>
      </p:sp>
      <p:pic>
        <p:nvPicPr>
          <p:cNvPr id="7" name="Picture 6">
            <a:extLst>
              <a:ext uri="{FF2B5EF4-FFF2-40B4-BE49-F238E27FC236}">
                <a16:creationId xmlns:a16="http://schemas.microsoft.com/office/drawing/2014/main" id="{6A7D1C51-F428-4AA0-A1BF-D3E089E57294}"/>
              </a:ext>
            </a:extLst>
          </p:cNvPr>
          <p:cNvPicPr>
            <a:picLocks noChangeAspect="1"/>
          </p:cNvPicPr>
          <p:nvPr/>
        </p:nvPicPr>
        <p:blipFill>
          <a:blip r:embed="rId3"/>
          <a:stretch>
            <a:fillRect/>
          </a:stretch>
        </p:blipFill>
        <p:spPr>
          <a:xfrm>
            <a:off x="8293421" y="1195519"/>
            <a:ext cx="3151426" cy="2388190"/>
          </a:xfrm>
          <a:prstGeom prst="rect">
            <a:avLst/>
          </a:prstGeom>
        </p:spPr>
      </p:pic>
      <p:pic>
        <p:nvPicPr>
          <p:cNvPr id="2052" name="Picture 4">
            <a:extLst>
              <a:ext uri="{FF2B5EF4-FFF2-40B4-BE49-F238E27FC236}">
                <a16:creationId xmlns:a16="http://schemas.microsoft.com/office/drawing/2014/main" id="{D3757F6D-AD88-4FB2-91E5-6A72745F039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4291" y="3847248"/>
            <a:ext cx="3954752" cy="248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4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3CBE6-33D5-4D93-9302-B2E7A070F599}"/>
              </a:ext>
            </a:extLst>
          </p:cNvPr>
          <p:cNvSpPr>
            <a:spLocks noGrp="1"/>
          </p:cNvSpPr>
          <p:nvPr>
            <p:ph idx="1"/>
          </p:nvPr>
        </p:nvSpPr>
        <p:spPr>
          <a:xfrm>
            <a:off x="1285647" y="1031559"/>
            <a:ext cx="6622946" cy="5166965"/>
          </a:xfrm>
        </p:spPr>
        <p:txBody>
          <a:bodyPr>
            <a:normAutofit lnSpcReduction="10000"/>
          </a:bodyPr>
          <a:lstStyle/>
          <a:p>
            <a:pPr marL="342900" indent="-342900">
              <a:buFont typeface="Arial" panose="020B0604020202020204" pitchFamily="34" charset="0"/>
              <a:buChar char="•"/>
            </a:pPr>
            <a:r>
              <a:rPr lang="en-US" dirty="0"/>
              <a:t>Acquisition</a:t>
            </a:r>
          </a:p>
          <a:p>
            <a:pPr marL="342900" indent="-342900">
              <a:buFont typeface="Arial" panose="020B0604020202020204" pitchFamily="34" charset="0"/>
              <a:buChar char="•"/>
            </a:pPr>
            <a:r>
              <a:rPr lang="en-US" dirty="0"/>
              <a:t>Dry and wet flood-proofing</a:t>
            </a:r>
          </a:p>
          <a:p>
            <a:pPr marL="342900" indent="-342900">
              <a:buFont typeface="Arial" panose="020B0604020202020204" pitchFamily="34" charset="0"/>
              <a:buChar char="•"/>
            </a:pPr>
            <a:r>
              <a:rPr lang="en-US" dirty="0"/>
              <a:t>Elevation</a:t>
            </a:r>
          </a:p>
          <a:p>
            <a:pPr marL="342900" indent="-342900">
              <a:buFont typeface="Arial" panose="020B0604020202020204" pitchFamily="34" charset="0"/>
              <a:buChar char="•"/>
            </a:pPr>
            <a:r>
              <a:rPr lang="en-US" dirty="0"/>
              <a:t>Minor localized flood reduction projects</a:t>
            </a:r>
          </a:p>
          <a:p>
            <a:pPr lvl="1">
              <a:buFont typeface="Arial" panose="020B0604020202020204" pitchFamily="34" charset="0"/>
              <a:buChar char="•"/>
            </a:pPr>
            <a:r>
              <a:rPr lang="en-US" dirty="0"/>
              <a:t>Detention ponds</a:t>
            </a:r>
          </a:p>
          <a:p>
            <a:pPr lvl="1">
              <a:buFont typeface="Arial" panose="020B0604020202020204" pitchFamily="34" charset="0"/>
              <a:buChar char="•"/>
            </a:pPr>
            <a:r>
              <a:rPr lang="en-US" dirty="0"/>
              <a:t>Channel stabilization</a:t>
            </a:r>
          </a:p>
          <a:p>
            <a:pPr marL="342900" indent="-342900">
              <a:buFont typeface="Arial" panose="020B0604020202020204" pitchFamily="34" charset="0"/>
              <a:buChar char="•"/>
            </a:pPr>
            <a:r>
              <a:rPr lang="en-US" dirty="0"/>
              <a:t>New policy change: levee projects if no duplication of programs with Army Corps</a:t>
            </a:r>
          </a:p>
          <a:p>
            <a:pPr marL="342900" indent="-342900">
              <a:buFont typeface="Arial" panose="020B0604020202020204" pitchFamily="34" charset="0"/>
              <a:buChar char="•"/>
            </a:pPr>
            <a:r>
              <a:rPr lang="en-US" dirty="0"/>
              <a:t>Infrastructure retrofit</a:t>
            </a:r>
          </a:p>
          <a:p>
            <a:pPr lvl="1">
              <a:buFont typeface="Arial" panose="020B0604020202020204" pitchFamily="34" charset="0"/>
              <a:buChar char="•"/>
            </a:pPr>
            <a:r>
              <a:rPr lang="en-US" dirty="0"/>
              <a:t>Culverts, bridges, etc.</a:t>
            </a:r>
          </a:p>
          <a:p>
            <a:endParaRPr lang="en-US" dirty="0"/>
          </a:p>
        </p:txBody>
      </p:sp>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593189" y="384942"/>
            <a:ext cx="8512960" cy="529984"/>
          </a:xfrm>
        </p:spPr>
        <p:txBody>
          <a:bodyPr/>
          <a:lstStyle/>
          <a:p>
            <a:r>
              <a:rPr lang="en-US" sz="2400" b="1" dirty="0"/>
              <a:t>Projects Eligible for FEMA Funding - Flood Mitigation </a:t>
            </a:r>
          </a:p>
        </p:txBody>
      </p:sp>
      <p:pic>
        <p:nvPicPr>
          <p:cNvPr id="7" name="Picture 6">
            <a:extLst>
              <a:ext uri="{FF2B5EF4-FFF2-40B4-BE49-F238E27FC236}">
                <a16:creationId xmlns:a16="http://schemas.microsoft.com/office/drawing/2014/main" id="{9F82E638-3BE8-4842-82C7-D7592702D6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6221" y="1402424"/>
            <a:ext cx="2939656" cy="2212618"/>
          </a:xfrm>
          <a:prstGeom prst="rect">
            <a:avLst/>
          </a:prstGeom>
          <a:ln>
            <a:noFill/>
          </a:ln>
          <a:effectLst>
            <a:softEdge rad="112500"/>
          </a:effectLst>
        </p:spPr>
      </p:pic>
      <p:pic>
        <p:nvPicPr>
          <p:cNvPr id="8" name="Picture 7">
            <a:extLst>
              <a:ext uri="{FF2B5EF4-FFF2-40B4-BE49-F238E27FC236}">
                <a16:creationId xmlns:a16="http://schemas.microsoft.com/office/drawing/2014/main" id="{629C5147-FF88-420E-A65D-0034125916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62587" y="4102540"/>
            <a:ext cx="3206924" cy="2174401"/>
          </a:xfrm>
          <a:prstGeom prst="rect">
            <a:avLst/>
          </a:prstGeom>
          <a:ln>
            <a:noFill/>
          </a:ln>
          <a:effectLst>
            <a:softEdge rad="112500"/>
          </a:effectLst>
        </p:spPr>
      </p:pic>
    </p:spTree>
    <p:extLst>
      <p:ext uri="{BB962C8B-B14F-4D97-AF65-F5344CB8AC3E}">
        <p14:creationId xmlns:p14="http://schemas.microsoft.com/office/powerpoint/2010/main" val="109271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3CBE6-33D5-4D93-9302-B2E7A070F599}"/>
              </a:ext>
            </a:extLst>
          </p:cNvPr>
          <p:cNvSpPr>
            <a:spLocks noGrp="1"/>
          </p:cNvSpPr>
          <p:nvPr>
            <p:ph idx="1"/>
          </p:nvPr>
        </p:nvSpPr>
        <p:spPr>
          <a:xfrm>
            <a:off x="1260628" y="1280222"/>
            <a:ext cx="6849943" cy="5055493"/>
          </a:xfrm>
        </p:spPr>
        <p:txBody>
          <a:bodyPr>
            <a:normAutofit/>
          </a:bodyPr>
          <a:lstStyle/>
          <a:p>
            <a:pPr marL="342900" indent="-342900">
              <a:buFont typeface="Arial" panose="020B0604020202020204" pitchFamily="34" charset="0"/>
              <a:buChar char="•"/>
            </a:pPr>
            <a:r>
              <a:rPr lang="en-US" dirty="0"/>
              <a:t>Ensure development and enforcement of building codes for snow loads </a:t>
            </a:r>
          </a:p>
          <a:p>
            <a:pPr marL="342900" indent="-342900">
              <a:buFont typeface="Arial" panose="020B0604020202020204" pitchFamily="34" charset="0"/>
              <a:buChar char="•"/>
            </a:pPr>
            <a:r>
              <a:rPr lang="en-US" dirty="0"/>
              <a:t>Burying/hardening overhead power lines </a:t>
            </a:r>
          </a:p>
          <a:p>
            <a:pPr marL="342900" indent="-342900">
              <a:buFont typeface="Arial" panose="020B0604020202020204" pitchFamily="34" charset="0"/>
              <a:buChar char="•"/>
            </a:pPr>
            <a:r>
              <a:rPr lang="en-US" dirty="0"/>
              <a:t>Informing the public about severe winter weather impacts</a:t>
            </a:r>
          </a:p>
          <a:p>
            <a:pPr marL="342900" indent="-342900">
              <a:buFont typeface="Arial" panose="020B0604020202020204" pitchFamily="34" charset="0"/>
              <a:buChar char="•"/>
            </a:pPr>
            <a:r>
              <a:rPr lang="en-US" dirty="0"/>
              <a:t>Organizing outreach to vulnerable populations including establishing and promoting accessible heating centers </a:t>
            </a:r>
          </a:p>
          <a:p>
            <a:pPr marL="342900" indent="-342900">
              <a:buFont typeface="Arial" panose="020B0604020202020204" pitchFamily="34" charset="0"/>
              <a:buChar char="•"/>
            </a:pPr>
            <a:r>
              <a:rPr lang="en-US" dirty="0"/>
              <a:t>Retrofitting public buildings to withstand snow loads and prevent roof collapse </a:t>
            </a:r>
          </a:p>
          <a:p>
            <a:endParaRPr lang="en-US" dirty="0"/>
          </a:p>
        </p:txBody>
      </p:sp>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612314" y="403690"/>
            <a:ext cx="8566563" cy="581110"/>
          </a:xfrm>
        </p:spPr>
        <p:txBody>
          <a:bodyPr/>
          <a:lstStyle/>
          <a:p>
            <a:r>
              <a:rPr lang="en-US" sz="2400" b="1" dirty="0"/>
              <a:t>Projects Eligible for FEMA Funding – Winter Storm </a:t>
            </a:r>
          </a:p>
        </p:txBody>
      </p:sp>
      <p:pic>
        <p:nvPicPr>
          <p:cNvPr id="5" name="Picture 4">
            <a:extLst>
              <a:ext uri="{FF2B5EF4-FFF2-40B4-BE49-F238E27FC236}">
                <a16:creationId xmlns:a16="http://schemas.microsoft.com/office/drawing/2014/main" id="{0B388051-ECBB-40A2-9CDC-CAAA3B1792A1}"/>
              </a:ext>
            </a:extLst>
          </p:cNvPr>
          <p:cNvPicPr>
            <a:picLocks noChangeAspect="1"/>
          </p:cNvPicPr>
          <p:nvPr/>
        </p:nvPicPr>
        <p:blipFill>
          <a:blip r:embed="rId3"/>
          <a:stretch>
            <a:fillRect/>
          </a:stretch>
        </p:blipFill>
        <p:spPr>
          <a:xfrm>
            <a:off x="7976613" y="1289957"/>
            <a:ext cx="4054191" cy="1981372"/>
          </a:xfrm>
          <a:prstGeom prst="rect">
            <a:avLst/>
          </a:prstGeom>
        </p:spPr>
      </p:pic>
    </p:spTree>
    <p:extLst>
      <p:ext uri="{BB962C8B-B14F-4D97-AF65-F5344CB8AC3E}">
        <p14:creationId xmlns:p14="http://schemas.microsoft.com/office/powerpoint/2010/main" val="273251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6F1243F-A443-1FF7-C2BA-E5DBA6D60405}"/>
              </a:ext>
            </a:extLst>
          </p:cNvPr>
          <p:cNvSpPr txBox="1">
            <a:spLocks/>
          </p:cNvSpPr>
          <p:nvPr/>
        </p:nvSpPr>
        <p:spPr>
          <a:xfrm>
            <a:off x="626207" y="421482"/>
            <a:ext cx="8208912" cy="610255"/>
          </a:xfrm>
          <a:prstGeom prst="rect">
            <a:avLst/>
          </a:prstGeom>
        </p:spPr>
        <p:txBody>
          <a:bodyPr vert="horz" lIns="0" tIns="0" rIns="0" bIns="0" rtlCol="0">
            <a:noAutofit/>
          </a:bodyPr>
          <a:lstStyle>
            <a:lvl1pPr marL="0" indent="0" algn="l" defTabSz="914377" rtl="0" eaLnBrk="1" latinLnBrk="0" hangingPunct="1">
              <a:lnSpc>
                <a:spcPct val="100000"/>
              </a:lnSpc>
              <a:spcBef>
                <a:spcPts val="600"/>
              </a:spcBef>
              <a:spcAft>
                <a:spcPts val="0"/>
              </a:spcAft>
              <a:buFont typeface="Arial" panose="020B0604020202020204" pitchFamily="34" charset="0"/>
              <a:buNone/>
              <a:defRPr sz="1000" kern="1200">
                <a:solidFill>
                  <a:schemeClr val="tx1"/>
                </a:solidFill>
                <a:latin typeface="+mn-lt"/>
                <a:ea typeface="+mn-ea"/>
                <a:cs typeface="+mn-cs"/>
              </a:defRPr>
            </a:lvl1pPr>
            <a:lvl2pPr marL="360000" indent="-180000" algn="l" defTabSz="914377" rtl="0" eaLnBrk="1" latinLnBrk="0" hangingPunct="1">
              <a:lnSpc>
                <a:spcPct val="100000"/>
              </a:lnSpc>
              <a:spcBef>
                <a:spcPts val="600"/>
              </a:spcBef>
              <a:spcAft>
                <a:spcPts val="0"/>
              </a:spcAft>
              <a:buFont typeface="Segoe UI" panose="020B0502040204020203" pitchFamily="34" charset="0"/>
              <a:buChar char="-"/>
              <a:defRPr sz="2400" kern="1200">
                <a:solidFill>
                  <a:schemeClr val="tx1"/>
                </a:solidFill>
                <a:latin typeface="+mn-lt"/>
                <a:ea typeface="+mn-ea"/>
                <a:cs typeface="+mn-cs"/>
              </a:defRPr>
            </a:lvl2pPr>
            <a:lvl3pPr marL="540000" indent="-180000" algn="l" defTabSz="914377" rtl="0" eaLnBrk="1" latinLnBrk="0" hangingPunct="1">
              <a:lnSpc>
                <a:spcPct val="100000"/>
              </a:lnSpc>
              <a:spcBef>
                <a:spcPts val="600"/>
              </a:spcBef>
              <a:spcAft>
                <a:spcPts val="0"/>
              </a:spcAft>
              <a:buClrTx/>
              <a:buFont typeface="Arial" panose="020B0604020202020204" pitchFamily="34" charset="0"/>
              <a:buChar char="•"/>
              <a:defRPr sz="2000" kern="1200">
                <a:solidFill>
                  <a:schemeClr val="tx1"/>
                </a:solidFill>
                <a:latin typeface="+mn-lt"/>
                <a:ea typeface="+mn-ea"/>
                <a:cs typeface="+mn-cs"/>
              </a:defRPr>
            </a:lvl3pPr>
            <a:lvl4pPr marL="720000" indent="-180000" algn="l" defTabSz="914377" rtl="0" eaLnBrk="1" latinLnBrk="0" hangingPunct="1">
              <a:lnSpc>
                <a:spcPct val="100000"/>
              </a:lnSpc>
              <a:spcBef>
                <a:spcPts val="600"/>
              </a:spcBef>
              <a:spcAft>
                <a:spcPts val="0"/>
              </a:spcAft>
              <a:buFont typeface="Segoe UI" panose="020B0502040204020203" pitchFamily="34" charset="0"/>
              <a:buChar char="-"/>
              <a:defRPr sz="1800" kern="1200">
                <a:solidFill>
                  <a:schemeClr val="tx1"/>
                </a:solidFill>
                <a:latin typeface="+mn-lt"/>
                <a:ea typeface="+mn-ea"/>
                <a:cs typeface="+mn-cs"/>
              </a:defRPr>
            </a:lvl4pPr>
            <a:lvl5pPr marL="900000" indent="-180000" algn="l" defTabSz="914377" rtl="0" eaLnBrk="1" latinLnBrk="0" hangingPunct="1">
              <a:lnSpc>
                <a:spcPct val="100000"/>
              </a:lnSpc>
              <a:spcBef>
                <a:spcPts val="600"/>
              </a:spcBef>
              <a:spcAft>
                <a:spcPts val="0"/>
              </a:spcAft>
              <a:buClrTx/>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latin typeface="Segoe UI" panose="020B0502040204020203" pitchFamily="34" charset="0"/>
              </a:rPr>
              <a:t>Agenda</a:t>
            </a:r>
          </a:p>
        </p:txBody>
      </p:sp>
      <p:sp>
        <p:nvSpPr>
          <p:cNvPr id="9" name="Content Placeholder 1">
            <a:extLst>
              <a:ext uri="{FF2B5EF4-FFF2-40B4-BE49-F238E27FC236}">
                <a16:creationId xmlns:a16="http://schemas.microsoft.com/office/drawing/2014/main" id="{5408EFDC-8E73-76F7-9FB7-FA3B4D0A36AA}"/>
              </a:ext>
            </a:extLst>
          </p:cNvPr>
          <p:cNvSpPr txBox="1">
            <a:spLocks/>
          </p:cNvSpPr>
          <p:nvPr/>
        </p:nvSpPr>
        <p:spPr>
          <a:xfrm>
            <a:off x="626207" y="921917"/>
            <a:ext cx="8753463" cy="5331291"/>
          </a:xfrm>
          <a:prstGeom prst="rect">
            <a:avLst/>
          </a:prstGeom>
        </p:spPr>
        <p:txBody>
          <a:bodyPr>
            <a:normAutofit fontScale="92500" lnSpcReduction="10000"/>
          </a:bodyPr>
          <a:lstStyle>
            <a:lvl1pPr marL="180000" indent="-180000" algn="l" defTabSz="914377" rtl="0" eaLnBrk="1" latinLnBrk="0" hangingPunct="1">
              <a:lnSpc>
                <a:spcPct val="10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1pPr>
            <a:lvl2pPr marL="360000" indent="-180000" algn="l" defTabSz="914377" rtl="0" eaLnBrk="1" latinLnBrk="0" hangingPunct="1">
              <a:lnSpc>
                <a:spcPct val="100000"/>
              </a:lnSpc>
              <a:spcBef>
                <a:spcPts val="600"/>
              </a:spcBef>
              <a:spcAft>
                <a:spcPts val="0"/>
              </a:spcAft>
              <a:buFont typeface="Segoe UI" panose="020B0502040204020203" pitchFamily="34" charset="0"/>
              <a:buChar char="-"/>
              <a:defRPr sz="2400" kern="1200">
                <a:solidFill>
                  <a:schemeClr val="tx1"/>
                </a:solidFill>
                <a:latin typeface="+mn-lt"/>
                <a:ea typeface="+mn-ea"/>
                <a:cs typeface="+mn-cs"/>
              </a:defRPr>
            </a:lvl2pPr>
            <a:lvl3pPr marL="540000" indent="-180000" algn="l" defTabSz="914377" rtl="0" eaLnBrk="1" latinLnBrk="0" hangingPunct="1">
              <a:lnSpc>
                <a:spcPct val="100000"/>
              </a:lnSpc>
              <a:spcBef>
                <a:spcPts val="600"/>
              </a:spcBef>
              <a:spcAft>
                <a:spcPts val="0"/>
              </a:spcAft>
              <a:buClrTx/>
              <a:buFont typeface="Arial" panose="020B0604020202020204" pitchFamily="34" charset="0"/>
              <a:buChar char="•"/>
              <a:defRPr sz="2000" kern="1200">
                <a:solidFill>
                  <a:schemeClr val="tx1"/>
                </a:solidFill>
                <a:latin typeface="+mn-lt"/>
                <a:ea typeface="+mn-ea"/>
                <a:cs typeface="+mn-cs"/>
              </a:defRPr>
            </a:lvl3pPr>
            <a:lvl4pPr marL="720000" indent="-180000" algn="l" defTabSz="914377" rtl="0" eaLnBrk="1" latinLnBrk="0" hangingPunct="1">
              <a:lnSpc>
                <a:spcPct val="100000"/>
              </a:lnSpc>
              <a:spcBef>
                <a:spcPts val="600"/>
              </a:spcBef>
              <a:spcAft>
                <a:spcPts val="0"/>
              </a:spcAft>
              <a:buFont typeface="Segoe UI" panose="020B0502040204020203" pitchFamily="34" charset="0"/>
              <a:buChar char="-"/>
              <a:defRPr sz="1800" kern="1200">
                <a:solidFill>
                  <a:schemeClr val="tx1"/>
                </a:solidFill>
                <a:latin typeface="+mn-lt"/>
                <a:ea typeface="+mn-ea"/>
                <a:cs typeface="+mn-cs"/>
              </a:defRPr>
            </a:lvl4pPr>
            <a:lvl5pPr marL="900000" indent="-180000" algn="l" defTabSz="914377" rtl="0" eaLnBrk="1" latinLnBrk="0" hangingPunct="1">
              <a:lnSpc>
                <a:spcPct val="100000"/>
              </a:lnSpc>
              <a:spcBef>
                <a:spcPts val="600"/>
              </a:spcBef>
              <a:spcAft>
                <a:spcPts val="0"/>
              </a:spcAft>
              <a:buClrTx/>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70000"/>
              </a:lnSpc>
              <a:spcBef>
                <a:spcPts val="0"/>
              </a:spcBef>
              <a:buFont typeface="+mj-lt"/>
              <a:buAutoNum type="arabicPeriod"/>
            </a:pPr>
            <a:r>
              <a:rPr lang="en-US" sz="2000" dirty="0"/>
              <a:t>Introductions</a:t>
            </a:r>
          </a:p>
          <a:p>
            <a:pPr marL="457200" indent="-457200">
              <a:lnSpc>
                <a:spcPct val="170000"/>
              </a:lnSpc>
              <a:spcBef>
                <a:spcPts val="0"/>
              </a:spcBef>
              <a:buFont typeface="+mj-lt"/>
              <a:buAutoNum type="arabicPeriod"/>
            </a:pPr>
            <a:r>
              <a:rPr lang="en-US" sz="2000" dirty="0"/>
              <a:t>Planning process update</a:t>
            </a:r>
          </a:p>
          <a:p>
            <a:pPr marL="457200" indent="-457200">
              <a:lnSpc>
                <a:spcPct val="170000"/>
              </a:lnSpc>
              <a:spcBef>
                <a:spcPts val="0"/>
              </a:spcBef>
              <a:buFont typeface="+mj-lt"/>
              <a:buAutoNum type="arabicPeriod"/>
            </a:pPr>
            <a:r>
              <a:rPr lang="en-US" sz="2000" dirty="0"/>
              <a:t>Review of possible mitigation activities and alternatives</a:t>
            </a:r>
          </a:p>
          <a:p>
            <a:pPr marL="457200" indent="-457200">
              <a:lnSpc>
                <a:spcPct val="170000"/>
              </a:lnSpc>
              <a:spcBef>
                <a:spcPts val="0"/>
              </a:spcBef>
              <a:buFont typeface="+mj-lt"/>
              <a:buAutoNum type="arabicPeriod"/>
            </a:pPr>
            <a:r>
              <a:rPr lang="en-US" sz="2000" dirty="0"/>
              <a:t>Discuss criteria for mitigation action selection and prioritization </a:t>
            </a:r>
          </a:p>
          <a:p>
            <a:pPr marL="457200" indent="-457200">
              <a:lnSpc>
                <a:spcPct val="170000"/>
              </a:lnSpc>
              <a:spcBef>
                <a:spcPts val="0"/>
              </a:spcBef>
              <a:buFont typeface="+mj-lt"/>
              <a:buAutoNum type="arabicPeriod"/>
            </a:pPr>
            <a:r>
              <a:rPr lang="en-US" sz="2000" dirty="0"/>
              <a:t>Funding mitigation options</a:t>
            </a:r>
          </a:p>
          <a:p>
            <a:pPr marL="457200" indent="-457200">
              <a:lnSpc>
                <a:spcPct val="170000"/>
              </a:lnSpc>
              <a:spcBef>
                <a:spcPts val="0"/>
              </a:spcBef>
              <a:buFont typeface="+mj-lt"/>
              <a:buAutoNum type="arabicPeriod"/>
            </a:pPr>
            <a:r>
              <a:rPr lang="en-US" sz="2000" dirty="0"/>
              <a:t>Review of progress on existing mitigation actions (working lunch- provided)</a:t>
            </a:r>
          </a:p>
          <a:p>
            <a:pPr marL="457200" indent="-457200">
              <a:lnSpc>
                <a:spcPct val="170000"/>
              </a:lnSpc>
              <a:spcBef>
                <a:spcPts val="0"/>
              </a:spcBef>
              <a:buFont typeface="+mj-lt"/>
              <a:buAutoNum type="arabicPeriod"/>
            </a:pPr>
            <a:r>
              <a:rPr lang="en-US" sz="2000" dirty="0"/>
              <a:t>Brainstorming Session: Development of new mitigation actions (group process)</a:t>
            </a:r>
          </a:p>
          <a:p>
            <a:pPr marL="457200" indent="-457200">
              <a:lnSpc>
                <a:spcPct val="170000"/>
              </a:lnSpc>
              <a:spcBef>
                <a:spcPts val="0"/>
              </a:spcBef>
              <a:buFont typeface="+mj-lt"/>
              <a:buAutoNum type="arabicPeriod"/>
            </a:pPr>
            <a:r>
              <a:rPr lang="en-US" sz="2000" dirty="0"/>
              <a:t>Prioritize mitigation actions (group process)</a:t>
            </a:r>
          </a:p>
          <a:p>
            <a:pPr marL="457200" indent="-457200">
              <a:lnSpc>
                <a:spcPct val="170000"/>
              </a:lnSpc>
              <a:spcBef>
                <a:spcPts val="0"/>
              </a:spcBef>
              <a:buFont typeface="+mj-lt"/>
              <a:buAutoNum type="arabicPeriod"/>
            </a:pPr>
            <a:r>
              <a:rPr lang="en-US" sz="2000" dirty="0"/>
              <a:t>Discuss plan implementation and maintenance</a:t>
            </a:r>
          </a:p>
          <a:p>
            <a:pPr marL="457200" indent="-457200">
              <a:lnSpc>
                <a:spcPct val="170000"/>
              </a:lnSpc>
              <a:spcBef>
                <a:spcPts val="0"/>
              </a:spcBef>
              <a:buFont typeface="+mj-lt"/>
              <a:buAutoNum type="arabicPeriod"/>
            </a:pPr>
            <a:r>
              <a:rPr lang="en-US" sz="2000" dirty="0"/>
              <a:t>Review of draft HIRA </a:t>
            </a:r>
          </a:p>
          <a:p>
            <a:pPr marL="457200" indent="-457200">
              <a:lnSpc>
                <a:spcPct val="170000"/>
              </a:lnSpc>
              <a:spcBef>
                <a:spcPts val="0"/>
              </a:spcBef>
              <a:buFont typeface="+mj-lt"/>
              <a:buAutoNum type="arabicPeriod"/>
            </a:pPr>
            <a:r>
              <a:rPr lang="en-US" sz="2000" dirty="0"/>
              <a:t>Next steps </a:t>
            </a:r>
          </a:p>
        </p:txBody>
      </p:sp>
    </p:spTree>
    <p:extLst>
      <p:ext uri="{BB962C8B-B14F-4D97-AF65-F5344CB8AC3E}">
        <p14:creationId xmlns:p14="http://schemas.microsoft.com/office/powerpoint/2010/main" val="30172858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3CBE6-33D5-4D93-9302-B2E7A070F599}"/>
              </a:ext>
            </a:extLst>
          </p:cNvPr>
          <p:cNvSpPr>
            <a:spLocks noGrp="1"/>
          </p:cNvSpPr>
          <p:nvPr>
            <p:ph idx="1"/>
          </p:nvPr>
        </p:nvSpPr>
        <p:spPr>
          <a:xfrm>
            <a:off x="1166749" y="1132182"/>
            <a:ext cx="8512960" cy="5105399"/>
          </a:xfrm>
        </p:spPr>
        <p:txBody>
          <a:bodyPr>
            <a:normAutofit fontScale="92500" lnSpcReduction="20000"/>
          </a:bodyPr>
          <a:lstStyle/>
          <a:p>
            <a:pPr marL="342900" indent="-342900">
              <a:buFont typeface="Arial" panose="020B0604020202020204" pitchFamily="34" charset="0"/>
              <a:buChar char="•"/>
            </a:pPr>
            <a:r>
              <a:rPr lang="en-US" dirty="0"/>
              <a:t>Landslides/geologic hazards</a:t>
            </a:r>
          </a:p>
          <a:p>
            <a:pPr lvl="1">
              <a:buFont typeface="Arial" panose="020B0604020202020204" pitchFamily="34" charset="0"/>
              <a:buChar char="•"/>
            </a:pPr>
            <a:r>
              <a:rPr lang="en-US" dirty="0"/>
              <a:t>Channel or slope stabilization - protection of critical facilities</a:t>
            </a:r>
          </a:p>
          <a:p>
            <a:pPr lvl="1">
              <a:buFont typeface="Arial" panose="020B0604020202020204" pitchFamily="34" charset="0"/>
              <a:buChar char="•"/>
            </a:pPr>
            <a:r>
              <a:rPr lang="en-US" dirty="0"/>
              <a:t>Property acquisition</a:t>
            </a:r>
          </a:p>
          <a:p>
            <a:pPr marL="342900" indent="-342900">
              <a:buFont typeface="Arial" panose="020B0604020202020204" pitchFamily="34" charset="0"/>
              <a:buChar char="•"/>
            </a:pPr>
            <a:r>
              <a:rPr lang="en-US" dirty="0"/>
              <a:t>Utility protection/ infrastructure retrofit</a:t>
            </a:r>
          </a:p>
          <a:p>
            <a:pPr marL="342900" indent="-342900">
              <a:buFont typeface="Arial" panose="020B0604020202020204" pitchFamily="34" charset="0"/>
              <a:buChar char="•"/>
            </a:pPr>
            <a:r>
              <a:rPr lang="en-US" dirty="0"/>
              <a:t>Safe rooms</a:t>
            </a:r>
          </a:p>
          <a:p>
            <a:pPr marL="342900" indent="-342900">
              <a:buFont typeface="Arial" panose="020B0604020202020204" pitchFamily="34" charset="0"/>
              <a:buChar char="•"/>
            </a:pPr>
            <a:r>
              <a:rPr lang="en-US" dirty="0"/>
              <a:t>Generators</a:t>
            </a:r>
          </a:p>
          <a:p>
            <a:pPr marL="342900" indent="-342900">
              <a:buFont typeface="Arial" panose="020B0604020202020204" pitchFamily="34" charset="0"/>
              <a:buChar char="•"/>
            </a:pPr>
            <a:r>
              <a:rPr lang="en-US" dirty="0"/>
              <a:t>Microgrids/smart grids</a:t>
            </a:r>
          </a:p>
          <a:p>
            <a:pPr marL="342900" indent="-342900">
              <a:buFont typeface="Arial" panose="020B0604020202020204" pitchFamily="34" charset="0"/>
              <a:buChar char="•"/>
            </a:pPr>
            <a:r>
              <a:rPr lang="en-US" dirty="0"/>
              <a:t>Seismic building/infrastructure retrofit</a:t>
            </a:r>
          </a:p>
          <a:p>
            <a:pPr marL="342900" indent="-342900">
              <a:buFont typeface="Arial" panose="020B0604020202020204" pitchFamily="34" charset="0"/>
              <a:buChar char="•"/>
            </a:pPr>
            <a:r>
              <a:rPr lang="en-US" dirty="0"/>
              <a:t>Climate resilient mitigation activities</a:t>
            </a:r>
          </a:p>
          <a:p>
            <a:pPr lvl="1">
              <a:buFont typeface="Arial" panose="020B0604020202020204" pitchFamily="34" charset="0"/>
              <a:buChar char="•"/>
            </a:pPr>
            <a:r>
              <a:rPr lang="en-US" dirty="0"/>
              <a:t>Groundwater recharge</a:t>
            </a:r>
          </a:p>
          <a:p>
            <a:pPr lvl="1">
              <a:buFont typeface="Arial" panose="020B0604020202020204" pitchFamily="34" charset="0"/>
              <a:buChar char="•"/>
            </a:pPr>
            <a:r>
              <a:rPr lang="en-US" dirty="0"/>
              <a:t>Green infrastructure</a:t>
            </a:r>
          </a:p>
        </p:txBody>
      </p:sp>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616334" y="327630"/>
            <a:ext cx="8512960" cy="585577"/>
          </a:xfrm>
        </p:spPr>
        <p:txBody>
          <a:bodyPr/>
          <a:lstStyle/>
          <a:p>
            <a:r>
              <a:rPr lang="en-US" sz="2400" b="1" dirty="0"/>
              <a:t>Projects Eligible for FEMA Funding (Other Hazards)</a:t>
            </a:r>
          </a:p>
        </p:txBody>
      </p:sp>
      <p:pic>
        <p:nvPicPr>
          <p:cNvPr id="7" name="Picture 6">
            <a:extLst>
              <a:ext uri="{FF2B5EF4-FFF2-40B4-BE49-F238E27FC236}">
                <a16:creationId xmlns:a16="http://schemas.microsoft.com/office/drawing/2014/main" id="{8D72A3D5-B30F-4356-992A-68BDB7B54C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9947" y="2041888"/>
            <a:ext cx="2999368" cy="2054075"/>
          </a:xfrm>
          <a:prstGeom prst="rect">
            <a:avLst/>
          </a:prstGeom>
        </p:spPr>
      </p:pic>
      <p:pic>
        <p:nvPicPr>
          <p:cNvPr id="3074" name="Picture 2">
            <a:extLst>
              <a:ext uri="{FF2B5EF4-FFF2-40B4-BE49-F238E27FC236}">
                <a16:creationId xmlns:a16="http://schemas.microsoft.com/office/drawing/2014/main" id="{34068B7F-BCA7-4203-97BE-3180D37E6D5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51539" y="4223970"/>
            <a:ext cx="3095529" cy="232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6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3CBE6-33D5-4D93-9302-B2E7A070F599}"/>
              </a:ext>
            </a:extLst>
          </p:cNvPr>
          <p:cNvSpPr>
            <a:spLocks noGrp="1"/>
          </p:cNvSpPr>
          <p:nvPr>
            <p:ph idx="1"/>
          </p:nvPr>
        </p:nvSpPr>
        <p:spPr>
          <a:xfrm>
            <a:off x="1166749" y="1263192"/>
            <a:ext cx="8512960" cy="4974389"/>
          </a:xfrm>
        </p:spPr>
        <p:txBody>
          <a:bodyPr>
            <a:normAutofit/>
          </a:bodyPr>
          <a:lstStyle/>
          <a:p>
            <a:pPr>
              <a:lnSpc>
                <a:spcPct val="100000"/>
              </a:lnSpc>
              <a:spcBef>
                <a:spcPts val="600"/>
              </a:spcBef>
            </a:pPr>
            <a:r>
              <a:rPr lang="en-US" dirty="0"/>
              <a:t>“Conduct routine maintenance…”</a:t>
            </a:r>
          </a:p>
          <a:p>
            <a:pPr>
              <a:lnSpc>
                <a:spcPct val="100000"/>
              </a:lnSpc>
              <a:spcBef>
                <a:spcPts val="600"/>
              </a:spcBef>
            </a:pPr>
            <a:endParaRPr lang="en-US" dirty="0"/>
          </a:p>
          <a:p>
            <a:pPr>
              <a:lnSpc>
                <a:spcPct val="100000"/>
              </a:lnSpc>
              <a:spcBef>
                <a:spcPts val="600"/>
              </a:spcBef>
            </a:pPr>
            <a:r>
              <a:rPr lang="en-US" dirty="0"/>
              <a:t>“Develop a program…” </a:t>
            </a:r>
          </a:p>
          <a:p>
            <a:pPr>
              <a:lnSpc>
                <a:spcPct val="100000"/>
              </a:lnSpc>
              <a:spcBef>
                <a:spcPts val="600"/>
              </a:spcBef>
            </a:pPr>
            <a:endParaRPr lang="en-US" dirty="0"/>
          </a:p>
          <a:p>
            <a:pPr>
              <a:lnSpc>
                <a:spcPct val="100000"/>
              </a:lnSpc>
              <a:spcBef>
                <a:spcPts val="600"/>
              </a:spcBef>
            </a:pPr>
            <a:r>
              <a:rPr lang="en-US" dirty="0"/>
              <a:t>“Conduct a study…” </a:t>
            </a:r>
          </a:p>
          <a:p>
            <a:pPr>
              <a:lnSpc>
                <a:spcPct val="100000"/>
              </a:lnSpc>
              <a:spcBef>
                <a:spcPts val="600"/>
              </a:spcBef>
            </a:pPr>
            <a:endParaRPr lang="en-US" dirty="0"/>
          </a:p>
          <a:p>
            <a:pPr>
              <a:lnSpc>
                <a:spcPct val="100000"/>
              </a:lnSpc>
              <a:spcBef>
                <a:spcPts val="600"/>
              </a:spcBef>
            </a:pPr>
            <a:r>
              <a:rPr lang="en-US" dirty="0"/>
              <a:t>“Improvements were recently completed on…”</a:t>
            </a:r>
          </a:p>
          <a:p>
            <a:pPr>
              <a:lnSpc>
                <a:spcPct val="100000"/>
              </a:lnSpc>
              <a:spcBef>
                <a:spcPts val="600"/>
              </a:spcBef>
            </a:pPr>
            <a:endParaRPr lang="en-US" dirty="0"/>
          </a:p>
          <a:p>
            <a:pPr>
              <a:lnSpc>
                <a:spcPct val="100000"/>
              </a:lnSpc>
              <a:spcBef>
                <a:spcPts val="600"/>
              </a:spcBef>
            </a:pPr>
            <a:r>
              <a:rPr lang="en-US" dirty="0"/>
              <a:t>“Identify projects to reduce risk…” </a:t>
            </a:r>
          </a:p>
        </p:txBody>
      </p:sp>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616334" y="327630"/>
            <a:ext cx="8512960" cy="585577"/>
          </a:xfrm>
        </p:spPr>
        <p:txBody>
          <a:bodyPr/>
          <a:lstStyle/>
          <a:p>
            <a:r>
              <a:rPr lang="en-US" sz="2400" b="1" dirty="0"/>
              <a:t>Things FEMA Will </a:t>
            </a:r>
            <a:r>
              <a:rPr lang="en-US" sz="2400" b="1" u="sng" dirty="0"/>
              <a:t>Not</a:t>
            </a:r>
            <a:r>
              <a:rPr lang="en-US" sz="2400" b="1" dirty="0"/>
              <a:t> Count Towards The Requirement</a:t>
            </a:r>
          </a:p>
        </p:txBody>
      </p:sp>
    </p:spTree>
    <p:extLst>
      <p:ext uri="{BB962C8B-B14F-4D97-AF65-F5344CB8AC3E}">
        <p14:creationId xmlns:p14="http://schemas.microsoft.com/office/powerpoint/2010/main" val="200373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04ED7A38-FC07-9C38-4B63-0A92E41F35C2}"/>
              </a:ext>
            </a:extLst>
          </p:cNvPr>
          <p:cNvSpPr txBox="1">
            <a:spLocks/>
          </p:cNvSpPr>
          <p:nvPr/>
        </p:nvSpPr>
        <p:spPr>
          <a:xfrm>
            <a:off x="540000" y="2598003"/>
            <a:ext cx="6919580" cy="1661993"/>
          </a:xfrm>
          <a:prstGeom prst="rect">
            <a:avLst/>
          </a:prstGeom>
        </p:spPr>
        <p:txBody>
          <a:bodyPr vert="horz" wrap="square" lIns="0" tIns="0" rIns="0" bIns="0" rtlCol="0" anchor="b" anchorCtr="0">
            <a:spAutoFit/>
          </a:bodyPr>
          <a:lstStyle>
            <a:lvl1pPr algn="l" defTabSz="914377"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dirty="0">
                <a:solidFill>
                  <a:schemeClr val="tx1"/>
                </a:solidFill>
              </a:rPr>
              <a:t>Discuss Criteria for Mitigation Action Selection and Prioritization</a:t>
            </a:r>
          </a:p>
        </p:txBody>
      </p:sp>
    </p:spTree>
    <p:extLst>
      <p:ext uri="{BB962C8B-B14F-4D97-AF65-F5344CB8AC3E}">
        <p14:creationId xmlns:p14="http://schemas.microsoft.com/office/powerpoint/2010/main" val="659589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7CA12D-6D31-4F58-A6A4-1B9B3CE84AC5}"/>
              </a:ext>
            </a:extLst>
          </p:cNvPr>
          <p:cNvSpPr>
            <a:spLocks noGrp="1"/>
          </p:cNvSpPr>
          <p:nvPr>
            <p:ph type="sldNum" sz="quarter" idx="4"/>
          </p:nvPr>
        </p:nvSpPr>
        <p:spPr/>
        <p:txBody>
          <a:bodyPr/>
          <a:lstStyle/>
          <a:p>
            <a:fld id="{3B3120AC-0FB0-4B1F-9EA2-DF78B8AED3C7}" type="slidenum">
              <a:rPr lang="en-GB" smtClean="0"/>
              <a:pPr/>
              <a:t>23</a:t>
            </a:fld>
            <a:endParaRPr lang="en-GB" dirty="0"/>
          </a:p>
        </p:txBody>
      </p:sp>
      <p:sp>
        <p:nvSpPr>
          <p:cNvPr id="7" name="Content Placeholder 2">
            <a:extLst>
              <a:ext uri="{FF2B5EF4-FFF2-40B4-BE49-F238E27FC236}">
                <a16:creationId xmlns:a16="http://schemas.microsoft.com/office/drawing/2014/main" id="{139E30D8-AD16-46CC-B1A1-860CB45D9B8D}"/>
              </a:ext>
            </a:extLst>
          </p:cNvPr>
          <p:cNvSpPr>
            <a:spLocks noGrp="1"/>
          </p:cNvSpPr>
          <p:nvPr>
            <p:ph idx="1"/>
          </p:nvPr>
        </p:nvSpPr>
        <p:spPr>
          <a:xfrm>
            <a:off x="822939" y="1150219"/>
            <a:ext cx="4203519" cy="4473525"/>
          </a:xfrm>
        </p:spPr>
        <p:txBody>
          <a:bodyPr>
            <a:normAutofit fontScale="92500" lnSpcReduction="20000"/>
          </a:bodyPr>
          <a:lstStyle/>
          <a:p>
            <a:pPr marL="0" indent="0">
              <a:buClr>
                <a:srgbClr val="E48312"/>
              </a:buClr>
              <a:buNone/>
            </a:pPr>
            <a:r>
              <a:rPr lang="en-US" altLang="en-US" b="1" dirty="0">
                <a:solidFill>
                  <a:srgbClr val="FF0000"/>
                </a:solidFill>
                <a:latin typeface="+mj-lt"/>
                <a:cs typeface="Calibri" panose="020F0502020204030204" pitchFamily="34" charset="0"/>
              </a:rPr>
              <a:t>STAPLEE</a:t>
            </a:r>
          </a:p>
          <a:p>
            <a:pPr marL="285750" indent="-285750">
              <a:lnSpc>
                <a:spcPct val="150000"/>
              </a:lnSpc>
              <a:spcAft>
                <a:spcPct val="0"/>
              </a:spcAft>
              <a:buClr>
                <a:schemeClr val="tx2"/>
              </a:buClr>
              <a:buFont typeface="Arial" panose="020B0604020202020204" pitchFamily="34" charset="0"/>
              <a:buChar char="►"/>
              <a:defRPr/>
            </a:pPr>
            <a:r>
              <a:rPr lang="en-US" altLang="en-US" b="1" dirty="0">
                <a:solidFill>
                  <a:schemeClr val="tx1"/>
                </a:solidFill>
              </a:rPr>
              <a:t>S</a:t>
            </a:r>
            <a:r>
              <a:rPr lang="en-US" altLang="en-US" dirty="0">
                <a:solidFill>
                  <a:schemeClr val="tx1"/>
                </a:solidFill>
              </a:rPr>
              <a:t>ocial</a:t>
            </a:r>
          </a:p>
          <a:p>
            <a:pPr marL="285750" indent="-285750">
              <a:lnSpc>
                <a:spcPct val="150000"/>
              </a:lnSpc>
              <a:spcAft>
                <a:spcPct val="0"/>
              </a:spcAft>
              <a:buClr>
                <a:schemeClr val="tx2"/>
              </a:buClr>
              <a:buFont typeface="Arial" panose="020B0604020202020204" pitchFamily="34" charset="0"/>
              <a:buChar char="►"/>
              <a:defRPr/>
            </a:pPr>
            <a:r>
              <a:rPr lang="en-US" altLang="en-US" b="1" dirty="0">
                <a:solidFill>
                  <a:schemeClr val="tx1"/>
                </a:solidFill>
              </a:rPr>
              <a:t>T</a:t>
            </a:r>
            <a:r>
              <a:rPr lang="en-US" altLang="en-US" dirty="0">
                <a:solidFill>
                  <a:schemeClr val="tx1"/>
                </a:solidFill>
              </a:rPr>
              <a:t>echnical </a:t>
            </a:r>
          </a:p>
          <a:p>
            <a:pPr marL="285750" indent="-285750">
              <a:lnSpc>
                <a:spcPct val="150000"/>
              </a:lnSpc>
              <a:spcAft>
                <a:spcPct val="0"/>
              </a:spcAft>
              <a:buClr>
                <a:schemeClr val="tx2"/>
              </a:buClr>
              <a:buFont typeface="Arial" panose="020B0604020202020204" pitchFamily="34" charset="0"/>
              <a:buChar char="►"/>
              <a:defRPr/>
            </a:pPr>
            <a:r>
              <a:rPr lang="en-US" altLang="en-US" b="1" dirty="0">
                <a:solidFill>
                  <a:schemeClr val="tx1"/>
                </a:solidFill>
              </a:rPr>
              <a:t>A</a:t>
            </a:r>
            <a:r>
              <a:rPr lang="en-US" altLang="en-US" dirty="0">
                <a:solidFill>
                  <a:schemeClr val="tx1"/>
                </a:solidFill>
              </a:rPr>
              <a:t>dministrative</a:t>
            </a:r>
          </a:p>
          <a:p>
            <a:pPr marL="285750" indent="-285750">
              <a:lnSpc>
                <a:spcPct val="150000"/>
              </a:lnSpc>
              <a:spcAft>
                <a:spcPct val="0"/>
              </a:spcAft>
              <a:buClr>
                <a:schemeClr val="tx2"/>
              </a:buClr>
              <a:buFont typeface="Arial" panose="020B0604020202020204" pitchFamily="34" charset="0"/>
              <a:buChar char="►"/>
              <a:defRPr/>
            </a:pPr>
            <a:r>
              <a:rPr lang="en-US" altLang="en-US" b="1" dirty="0">
                <a:solidFill>
                  <a:schemeClr val="tx1"/>
                </a:solidFill>
              </a:rPr>
              <a:t>P</a:t>
            </a:r>
            <a:r>
              <a:rPr lang="en-US" altLang="en-US" dirty="0">
                <a:solidFill>
                  <a:schemeClr val="tx1"/>
                </a:solidFill>
              </a:rPr>
              <a:t>olitical</a:t>
            </a:r>
          </a:p>
          <a:p>
            <a:pPr marL="285750" indent="-285750">
              <a:lnSpc>
                <a:spcPct val="150000"/>
              </a:lnSpc>
              <a:spcAft>
                <a:spcPct val="0"/>
              </a:spcAft>
              <a:buClr>
                <a:schemeClr val="tx2"/>
              </a:buClr>
              <a:buFont typeface="Arial" panose="020B0604020202020204" pitchFamily="34" charset="0"/>
              <a:buChar char="►"/>
              <a:defRPr/>
            </a:pPr>
            <a:r>
              <a:rPr lang="en-US" altLang="en-US" b="1" dirty="0">
                <a:solidFill>
                  <a:schemeClr val="tx1"/>
                </a:solidFill>
              </a:rPr>
              <a:t>L</a:t>
            </a:r>
            <a:r>
              <a:rPr lang="en-US" altLang="en-US" dirty="0">
                <a:solidFill>
                  <a:schemeClr val="tx1"/>
                </a:solidFill>
              </a:rPr>
              <a:t>egal</a:t>
            </a:r>
          </a:p>
          <a:p>
            <a:pPr marL="285750" indent="-285750">
              <a:lnSpc>
                <a:spcPct val="150000"/>
              </a:lnSpc>
              <a:spcAft>
                <a:spcPct val="0"/>
              </a:spcAft>
              <a:buClr>
                <a:schemeClr val="tx2"/>
              </a:buClr>
              <a:buFont typeface="Arial" panose="020B0604020202020204" pitchFamily="34" charset="0"/>
              <a:buChar char="►"/>
              <a:defRPr/>
            </a:pPr>
            <a:r>
              <a:rPr lang="en-US" altLang="en-US" b="1" dirty="0">
                <a:solidFill>
                  <a:schemeClr val="tx1"/>
                </a:solidFill>
              </a:rPr>
              <a:t>E</a:t>
            </a:r>
            <a:r>
              <a:rPr lang="en-US" altLang="en-US" dirty="0">
                <a:solidFill>
                  <a:schemeClr val="tx1"/>
                </a:solidFill>
              </a:rPr>
              <a:t>conomic</a:t>
            </a:r>
          </a:p>
          <a:p>
            <a:pPr marL="285750" indent="-285750">
              <a:lnSpc>
                <a:spcPct val="150000"/>
              </a:lnSpc>
              <a:spcAft>
                <a:spcPct val="0"/>
              </a:spcAft>
              <a:buClr>
                <a:schemeClr val="tx2"/>
              </a:buClr>
              <a:buFont typeface="Arial" panose="020B0604020202020204" pitchFamily="34" charset="0"/>
              <a:buChar char="►"/>
              <a:defRPr/>
            </a:pPr>
            <a:r>
              <a:rPr lang="en-US" altLang="en-US" b="1" dirty="0">
                <a:solidFill>
                  <a:schemeClr val="tx1"/>
                </a:solidFill>
              </a:rPr>
              <a:t>E</a:t>
            </a:r>
            <a:r>
              <a:rPr lang="en-US" altLang="en-US" dirty="0">
                <a:solidFill>
                  <a:schemeClr val="tx1"/>
                </a:solidFill>
              </a:rPr>
              <a:t>nvironmental</a:t>
            </a:r>
          </a:p>
        </p:txBody>
      </p:sp>
      <p:sp>
        <p:nvSpPr>
          <p:cNvPr id="10" name="Content Placeholder 2">
            <a:extLst>
              <a:ext uri="{FF2B5EF4-FFF2-40B4-BE49-F238E27FC236}">
                <a16:creationId xmlns:a16="http://schemas.microsoft.com/office/drawing/2014/main" id="{DE945443-6C18-4096-AFA9-B118DCD98908}"/>
              </a:ext>
            </a:extLst>
          </p:cNvPr>
          <p:cNvSpPr txBox="1">
            <a:spLocks/>
          </p:cNvSpPr>
          <p:nvPr/>
        </p:nvSpPr>
        <p:spPr>
          <a:xfrm>
            <a:off x="6096000" y="1087027"/>
            <a:ext cx="5498969" cy="4473525"/>
          </a:xfrm>
          <a:prstGeom prst="rect">
            <a:avLst/>
          </a:prstGeom>
        </p:spPr>
        <p:txBody>
          <a:bodyPr vert="horz" lIns="0" tIns="45720" rIns="0" bIns="45720" rtlCol="0">
            <a:normAutofit/>
          </a:bodyPr>
          <a:lstStyle>
            <a:lvl1pPr marL="342891" indent="-342891"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spcBef>
                <a:spcPct val="20000"/>
              </a:spcBef>
              <a:buFont typeface="Arial" panose="020B0604020202020204" pitchFamily="34" charset="0"/>
              <a:buChar char="•"/>
              <a:defRPr sz="22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E48312"/>
              </a:buClr>
              <a:buNone/>
            </a:pPr>
            <a:r>
              <a:rPr lang="en-US" altLang="en-US" b="1" dirty="0">
                <a:solidFill>
                  <a:srgbClr val="FF0000"/>
                </a:solidFill>
                <a:latin typeface="+mj-lt"/>
                <a:cs typeface="Calibri" panose="020F0502020204030204" pitchFamily="34" charset="0"/>
              </a:rPr>
              <a:t>Other Things to Consider</a:t>
            </a:r>
          </a:p>
          <a:p>
            <a:pPr marL="2857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Life Safety </a:t>
            </a:r>
          </a:p>
          <a:p>
            <a:pPr marL="2857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Vulnerable Populations</a:t>
            </a:r>
          </a:p>
          <a:p>
            <a:pPr marL="2857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Addressing High Risk Hazards</a:t>
            </a:r>
          </a:p>
          <a:p>
            <a:pPr marL="2857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Protect Critical Facilities/Assets</a:t>
            </a:r>
          </a:p>
          <a:p>
            <a:pPr marL="2857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Multiple Goals/Hazards</a:t>
            </a:r>
          </a:p>
        </p:txBody>
      </p:sp>
      <p:sp>
        <p:nvSpPr>
          <p:cNvPr id="12" name="Text Placeholder 2">
            <a:extLst>
              <a:ext uri="{FF2B5EF4-FFF2-40B4-BE49-F238E27FC236}">
                <a16:creationId xmlns:a16="http://schemas.microsoft.com/office/drawing/2014/main" id="{F9F25C1F-0F75-44B6-B5D1-3ADA5AE336A8}"/>
              </a:ext>
            </a:extLst>
          </p:cNvPr>
          <p:cNvSpPr>
            <a:spLocks noGrp="1"/>
          </p:cNvSpPr>
          <p:nvPr>
            <p:ph type="body" sz="quarter" idx="13"/>
          </p:nvPr>
        </p:nvSpPr>
        <p:spPr>
          <a:xfrm>
            <a:off x="602067" y="268111"/>
            <a:ext cx="8208912" cy="696027"/>
          </a:xfrm>
        </p:spPr>
        <p:txBody>
          <a:bodyPr/>
          <a:lstStyle/>
          <a:p>
            <a:r>
              <a:rPr lang="en-GB" b="1" dirty="0"/>
              <a:t>Mitigation Action Selection and Prioritization</a:t>
            </a:r>
          </a:p>
        </p:txBody>
      </p:sp>
    </p:spTree>
    <p:extLst>
      <p:ext uri="{BB962C8B-B14F-4D97-AF65-F5344CB8AC3E}">
        <p14:creationId xmlns:p14="http://schemas.microsoft.com/office/powerpoint/2010/main" val="300944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04ED7A38-FC07-9C38-4B63-0A92E41F35C2}"/>
              </a:ext>
            </a:extLst>
          </p:cNvPr>
          <p:cNvSpPr txBox="1">
            <a:spLocks/>
          </p:cNvSpPr>
          <p:nvPr/>
        </p:nvSpPr>
        <p:spPr>
          <a:xfrm>
            <a:off x="540000" y="3705998"/>
            <a:ext cx="6919580" cy="553998"/>
          </a:xfrm>
          <a:prstGeom prst="rect">
            <a:avLst/>
          </a:prstGeom>
        </p:spPr>
        <p:txBody>
          <a:bodyPr vert="horz" wrap="square" lIns="0" tIns="0" rIns="0" bIns="0" rtlCol="0" anchor="b" anchorCtr="0">
            <a:spAutoFit/>
          </a:bodyPr>
          <a:lstStyle>
            <a:lvl1pPr algn="l" defTabSz="914377"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dirty="0">
                <a:solidFill>
                  <a:schemeClr val="tx1"/>
                </a:solidFill>
              </a:rPr>
              <a:t>Funding Mitigation Options</a:t>
            </a:r>
          </a:p>
        </p:txBody>
      </p:sp>
    </p:spTree>
    <p:extLst>
      <p:ext uri="{BB962C8B-B14F-4D97-AF65-F5344CB8AC3E}">
        <p14:creationId xmlns:p14="http://schemas.microsoft.com/office/powerpoint/2010/main" val="759601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628682" y="418598"/>
            <a:ext cx="8512960" cy="585577"/>
          </a:xfrm>
        </p:spPr>
        <p:txBody>
          <a:bodyPr/>
          <a:lstStyle/>
          <a:p>
            <a:r>
              <a:rPr lang="en-US" b="1" dirty="0"/>
              <a:t>Funding Sources</a:t>
            </a:r>
          </a:p>
        </p:txBody>
      </p:sp>
      <p:sp>
        <p:nvSpPr>
          <p:cNvPr id="2" name="TextBox 1">
            <a:extLst>
              <a:ext uri="{FF2B5EF4-FFF2-40B4-BE49-F238E27FC236}">
                <a16:creationId xmlns:a16="http://schemas.microsoft.com/office/drawing/2014/main" id="{1986A845-279A-A66E-3C5B-BE9C4AA32683}"/>
              </a:ext>
            </a:extLst>
          </p:cNvPr>
          <p:cNvSpPr txBox="1"/>
          <p:nvPr/>
        </p:nvSpPr>
        <p:spPr>
          <a:xfrm>
            <a:off x="717459" y="1204173"/>
            <a:ext cx="10928579" cy="3585597"/>
          </a:xfrm>
          <a:prstGeom prst="rect">
            <a:avLst/>
          </a:prstGeom>
          <a:noFill/>
        </p:spPr>
        <p:txBody>
          <a:bodyPr wrap="square">
            <a:spAutoFit/>
          </a:bodyPr>
          <a:lstStyle/>
          <a:p>
            <a:pPr marL="227013" lvl="3" indent="-227013">
              <a:spcAft>
                <a:spcPts val="600"/>
              </a:spcAft>
              <a:buFont typeface="Arial" panose="020B0604020202020204" pitchFamily="34" charset="0"/>
              <a:buChar char="•"/>
            </a:pPr>
            <a:r>
              <a:rPr lang="en-US" altLang="en-US" sz="2400" dirty="0"/>
              <a:t>Federal &amp; state grants</a:t>
            </a:r>
          </a:p>
          <a:p>
            <a:pPr marL="227013" lvl="3" indent="-227013">
              <a:spcAft>
                <a:spcPts val="600"/>
              </a:spcAft>
              <a:buFont typeface="Arial" panose="020B0604020202020204" pitchFamily="34" charset="0"/>
              <a:buChar char="•"/>
            </a:pPr>
            <a:r>
              <a:rPr lang="en-US" altLang="en-US" sz="2400" dirty="0"/>
              <a:t>Local/tribal budgets</a:t>
            </a:r>
          </a:p>
          <a:p>
            <a:pPr marL="227013" lvl="3" indent="-227013">
              <a:spcAft>
                <a:spcPts val="600"/>
              </a:spcAft>
              <a:buFont typeface="Arial" panose="020B0604020202020204" pitchFamily="34" charset="0"/>
              <a:buChar char="•"/>
            </a:pPr>
            <a:r>
              <a:rPr lang="en-US" altLang="en-US" sz="2400" dirty="0"/>
              <a:t>Capital improvement budget</a:t>
            </a:r>
          </a:p>
          <a:p>
            <a:pPr marL="227013" lvl="3" indent="-227013">
              <a:spcAft>
                <a:spcPts val="600"/>
              </a:spcAft>
              <a:buFont typeface="Arial" panose="020B0604020202020204" pitchFamily="34" charset="0"/>
              <a:buChar char="•"/>
            </a:pPr>
            <a:r>
              <a:rPr lang="en-US" altLang="en-US" sz="2400" dirty="0"/>
              <a:t>Healthcare Coalition</a:t>
            </a:r>
          </a:p>
          <a:p>
            <a:pPr marL="227013" lvl="3" indent="-227013">
              <a:spcAft>
                <a:spcPts val="600"/>
              </a:spcAft>
              <a:buFont typeface="Arial" panose="020B0604020202020204" pitchFamily="34" charset="0"/>
              <a:buChar char="•"/>
            </a:pPr>
            <a:r>
              <a:rPr lang="en-US" altLang="en-US" sz="2400" dirty="0"/>
              <a:t>Public-private partnerships</a:t>
            </a:r>
          </a:p>
          <a:p>
            <a:pPr marL="227013" lvl="3" indent="-227013">
              <a:spcAft>
                <a:spcPts val="600"/>
              </a:spcAft>
              <a:buFont typeface="Arial" panose="020B0604020202020204" pitchFamily="34" charset="0"/>
              <a:buChar char="•"/>
            </a:pPr>
            <a:r>
              <a:rPr lang="en-US" altLang="en-US" sz="2400" dirty="0"/>
              <a:t>Conservation coalitions</a:t>
            </a:r>
          </a:p>
          <a:p>
            <a:pPr marL="227013" lvl="3" indent="-227013">
              <a:spcAft>
                <a:spcPts val="600"/>
              </a:spcAft>
              <a:buFont typeface="Arial" panose="020B0604020202020204" pitchFamily="34" charset="0"/>
              <a:buChar char="•"/>
            </a:pPr>
            <a:r>
              <a:rPr lang="en-US" altLang="en-US" sz="2400" dirty="0"/>
              <a:t>Fees/assessments/levies</a:t>
            </a:r>
          </a:p>
          <a:p>
            <a:pPr marL="227013" lvl="3" indent="-227013">
              <a:spcAft>
                <a:spcPts val="600"/>
              </a:spcAft>
              <a:buFont typeface="Arial" panose="020B0604020202020204" pitchFamily="34" charset="0"/>
              <a:buChar char="•"/>
            </a:pPr>
            <a:r>
              <a:rPr lang="en-US" altLang="en-US" sz="2400" dirty="0"/>
              <a:t>Other?</a:t>
            </a:r>
          </a:p>
        </p:txBody>
      </p:sp>
    </p:spTree>
    <p:extLst>
      <p:ext uri="{BB962C8B-B14F-4D97-AF65-F5344CB8AC3E}">
        <p14:creationId xmlns:p14="http://schemas.microsoft.com/office/powerpoint/2010/main" val="228199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1166749" y="418598"/>
            <a:ext cx="8512960" cy="585577"/>
          </a:xfrm>
        </p:spPr>
        <p:txBody>
          <a:bodyPr/>
          <a:lstStyle/>
          <a:p>
            <a:r>
              <a:rPr lang="en-US" b="1" dirty="0"/>
              <a:t>FEMA Hazard Mitigation Grants</a:t>
            </a:r>
          </a:p>
        </p:txBody>
      </p:sp>
      <p:sp>
        <p:nvSpPr>
          <p:cNvPr id="4" name="TextBox 3">
            <a:extLst>
              <a:ext uri="{FF2B5EF4-FFF2-40B4-BE49-F238E27FC236}">
                <a16:creationId xmlns:a16="http://schemas.microsoft.com/office/drawing/2014/main" id="{2A203BEE-F976-9A01-8835-7704BD3C505A}"/>
              </a:ext>
            </a:extLst>
          </p:cNvPr>
          <p:cNvSpPr txBox="1"/>
          <p:nvPr/>
        </p:nvSpPr>
        <p:spPr>
          <a:xfrm>
            <a:off x="628682" y="1188614"/>
            <a:ext cx="10928579" cy="4816703"/>
          </a:xfrm>
          <a:prstGeom prst="rect">
            <a:avLst/>
          </a:prstGeom>
          <a:noFill/>
        </p:spPr>
        <p:txBody>
          <a:bodyPr wrap="square">
            <a:spAutoFit/>
          </a:bodyPr>
          <a:lstStyle/>
          <a:p>
            <a:pPr marL="227013" lvl="3" indent="-227013">
              <a:spcAft>
                <a:spcPts val="600"/>
              </a:spcAft>
              <a:buFont typeface="Arial" panose="020B0604020202020204" pitchFamily="34" charset="0"/>
              <a:buChar char="•"/>
            </a:pPr>
            <a:r>
              <a:rPr lang="en-US" altLang="en-US" sz="2400" dirty="0"/>
              <a:t>Projects must be tied directly to the mitigation goals, objectives, and specific actions in your HMP.</a:t>
            </a:r>
          </a:p>
          <a:p>
            <a:pPr marL="227013" lvl="3" indent="-227013">
              <a:spcAft>
                <a:spcPts val="600"/>
              </a:spcAft>
              <a:buFont typeface="Arial" panose="020B0604020202020204" pitchFamily="34" charset="0"/>
              <a:buChar char="•"/>
            </a:pPr>
            <a:r>
              <a:rPr lang="en-US" altLang="en-US" sz="2400" dirty="0"/>
              <a:t>Most have 25% local match</a:t>
            </a:r>
          </a:p>
          <a:p>
            <a:pPr marL="684213" lvl="4" indent="-227013">
              <a:spcAft>
                <a:spcPts val="600"/>
              </a:spcAft>
              <a:buFont typeface="Arial" panose="020B0604020202020204" pitchFamily="34" charset="0"/>
              <a:buChar char="•"/>
            </a:pPr>
            <a:r>
              <a:rPr lang="en-US" altLang="en-US" sz="2000" b="1" dirty="0"/>
              <a:t>HMGP:</a:t>
            </a:r>
            <a:r>
              <a:rPr lang="en-US" altLang="en-US" sz="2000" dirty="0"/>
              <a:t> Hazard Mitigation Grant Program, post-disaster, all natural hazards</a:t>
            </a:r>
          </a:p>
          <a:p>
            <a:pPr marL="684213" lvl="4" indent="-227013">
              <a:spcAft>
                <a:spcPts val="600"/>
              </a:spcAft>
              <a:buFont typeface="Arial" panose="020B0604020202020204" pitchFamily="34" charset="0"/>
              <a:buChar char="•"/>
            </a:pPr>
            <a:r>
              <a:rPr lang="en-US" altLang="en-US" sz="2000" b="1" dirty="0"/>
              <a:t>HMGP Post-Fire:</a:t>
            </a:r>
            <a:r>
              <a:rPr lang="en-US" altLang="en-US" sz="2000" dirty="0"/>
              <a:t> available following an FMAG declaration</a:t>
            </a:r>
          </a:p>
          <a:p>
            <a:pPr marL="684213" lvl="4" indent="-227013">
              <a:spcAft>
                <a:spcPts val="600"/>
              </a:spcAft>
              <a:buFont typeface="Arial" panose="020B0604020202020204" pitchFamily="34" charset="0"/>
              <a:buChar char="•"/>
            </a:pPr>
            <a:r>
              <a:rPr lang="en-US" altLang="en-US" sz="2000" b="1" dirty="0"/>
              <a:t>PA 406: </a:t>
            </a:r>
            <a:r>
              <a:rPr lang="en-US" altLang="en-US" sz="2000" dirty="0"/>
              <a:t>Public Assistance Program Section 406, post-disaster, add mitigation measures to PA projects to avoid/reduce future damage</a:t>
            </a:r>
          </a:p>
          <a:p>
            <a:pPr marL="684213" lvl="4" indent="-227013">
              <a:spcAft>
                <a:spcPts val="600"/>
              </a:spcAft>
              <a:buFont typeface="Arial" panose="020B0604020202020204" pitchFamily="34" charset="0"/>
              <a:buChar char="•"/>
            </a:pPr>
            <a:r>
              <a:rPr lang="en-US" altLang="en-US" sz="2000" b="1" dirty="0"/>
              <a:t>BRIC: </a:t>
            </a:r>
            <a:r>
              <a:rPr lang="en-US" altLang="en-US" sz="2000" dirty="0"/>
              <a:t>Building Resilient Infrastructure &amp; Communities, pre-disaster/annual cycle, all natural hazards, infrastructure emphasis</a:t>
            </a:r>
          </a:p>
          <a:p>
            <a:pPr marL="684213" lvl="4" indent="-227013">
              <a:spcAft>
                <a:spcPts val="600"/>
              </a:spcAft>
              <a:buFont typeface="Arial" panose="020B0604020202020204" pitchFamily="34" charset="0"/>
              <a:buChar char="•"/>
            </a:pPr>
            <a:r>
              <a:rPr lang="en-US" altLang="en-US" sz="2000" b="1" dirty="0"/>
              <a:t>FMA: </a:t>
            </a:r>
            <a:r>
              <a:rPr lang="en-US" altLang="en-US" sz="2000" dirty="0"/>
              <a:t>Flood Mitigation Assistance, pre-disaster/annual cycle, flood hazard, NFIP insured structures &amp; communities</a:t>
            </a:r>
          </a:p>
          <a:p>
            <a:pPr marL="684213" lvl="4" indent="-227013">
              <a:spcAft>
                <a:spcPts val="600"/>
              </a:spcAft>
              <a:buFont typeface="Arial" panose="020B0604020202020204" pitchFamily="34" charset="0"/>
              <a:buChar char="•"/>
            </a:pPr>
            <a:r>
              <a:rPr lang="en-US" altLang="en-US" sz="2000" b="1" dirty="0"/>
              <a:t>HHPD:</a:t>
            </a:r>
            <a:r>
              <a:rPr lang="en-US" altLang="en-US" sz="2000" dirty="0"/>
              <a:t> High Hazard Potential Dam Program, pre-disaster/annual cycle, for non-Federal high hazard dams rated Unsatisfactory. (local match varies)</a:t>
            </a:r>
          </a:p>
        </p:txBody>
      </p:sp>
    </p:spTree>
    <p:extLst>
      <p:ext uri="{BB962C8B-B14F-4D97-AF65-F5344CB8AC3E}">
        <p14:creationId xmlns:p14="http://schemas.microsoft.com/office/powerpoint/2010/main" val="2464688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1166749" y="418598"/>
            <a:ext cx="8512960" cy="585577"/>
          </a:xfrm>
        </p:spPr>
        <p:txBody>
          <a:bodyPr/>
          <a:lstStyle/>
          <a:p>
            <a:r>
              <a:rPr lang="en-US" b="1" dirty="0"/>
              <a:t>FEMA Preparedness Grants</a:t>
            </a:r>
          </a:p>
        </p:txBody>
      </p:sp>
      <p:sp>
        <p:nvSpPr>
          <p:cNvPr id="4" name="TextBox 3">
            <a:extLst>
              <a:ext uri="{FF2B5EF4-FFF2-40B4-BE49-F238E27FC236}">
                <a16:creationId xmlns:a16="http://schemas.microsoft.com/office/drawing/2014/main" id="{2A203BEE-F976-9A01-8835-7704BD3C505A}"/>
              </a:ext>
            </a:extLst>
          </p:cNvPr>
          <p:cNvSpPr txBox="1"/>
          <p:nvPr/>
        </p:nvSpPr>
        <p:spPr>
          <a:xfrm>
            <a:off x="628682" y="1150907"/>
            <a:ext cx="10928579" cy="4478149"/>
          </a:xfrm>
          <a:prstGeom prst="rect">
            <a:avLst/>
          </a:prstGeom>
          <a:noFill/>
        </p:spPr>
        <p:txBody>
          <a:bodyPr wrap="square">
            <a:spAutoFit/>
          </a:bodyPr>
          <a:lstStyle/>
          <a:p>
            <a:pPr marL="227013" lvl="3" indent="-227013">
              <a:spcAft>
                <a:spcPts val="600"/>
              </a:spcAft>
              <a:buFont typeface="Arial" panose="020B0604020202020204" pitchFamily="34" charset="0"/>
              <a:buChar char="•"/>
            </a:pPr>
            <a:r>
              <a:rPr lang="en-US" altLang="en-US" sz="2400" dirty="0"/>
              <a:t>Emergency Management Performance Grant</a:t>
            </a:r>
          </a:p>
          <a:p>
            <a:pPr marL="227013" lvl="3" indent="-227013">
              <a:spcAft>
                <a:spcPts val="600"/>
              </a:spcAft>
              <a:buFont typeface="Arial" panose="020B0604020202020204" pitchFamily="34" charset="0"/>
              <a:buChar char="•"/>
            </a:pPr>
            <a:r>
              <a:rPr lang="en-US" altLang="en-US" sz="2400" dirty="0"/>
              <a:t>Homeland Security Grant Program</a:t>
            </a:r>
          </a:p>
          <a:p>
            <a:pPr marL="227013" lvl="3" indent="-227013">
              <a:spcAft>
                <a:spcPts val="600"/>
              </a:spcAft>
              <a:buFont typeface="Arial" panose="020B0604020202020204" pitchFamily="34" charset="0"/>
              <a:buChar char="•"/>
            </a:pPr>
            <a:r>
              <a:rPr lang="en-US" altLang="en-US" sz="2400" dirty="0"/>
              <a:t>Tribal Homeland Security Grant</a:t>
            </a:r>
          </a:p>
          <a:p>
            <a:pPr marL="227013" lvl="3" indent="-227013">
              <a:spcAft>
                <a:spcPts val="600"/>
              </a:spcAft>
              <a:buFont typeface="Arial" panose="020B0604020202020204" pitchFamily="34" charset="0"/>
              <a:buChar char="•"/>
            </a:pPr>
            <a:r>
              <a:rPr lang="en-US" altLang="en-US" sz="2400" dirty="0"/>
              <a:t>Nonprofit Security Grant</a:t>
            </a:r>
          </a:p>
          <a:p>
            <a:pPr marL="227013" lvl="3" indent="-227013">
              <a:spcAft>
                <a:spcPts val="600"/>
              </a:spcAft>
              <a:buFont typeface="Arial" panose="020B0604020202020204" pitchFamily="34" charset="0"/>
              <a:buChar char="•"/>
            </a:pPr>
            <a:r>
              <a:rPr lang="en-US" altLang="en-US" sz="2400" dirty="0"/>
              <a:t>Transit Security Grant/Intercity Bus Security Grant</a:t>
            </a:r>
          </a:p>
          <a:p>
            <a:pPr marL="227013" lvl="3" indent="-227013">
              <a:spcAft>
                <a:spcPts val="600"/>
              </a:spcAft>
              <a:buFont typeface="Arial" panose="020B0604020202020204" pitchFamily="34" charset="0"/>
              <a:buChar char="•"/>
            </a:pPr>
            <a:r>
              <a:rPr lang="en-US" altLang="en-US" sz="2400" dirty="0"/>
              <a:t>Port Security Grant</a:t>
            </a:r>
          </a:p>
          <a:p>
            <a:pPr marL="227013" lvl="3" indent="-227013">
              <a:spcAft>
                <a:spcPts val="600"/>
              </a:spcAft>
              <a:buFont typeface="Arial" panose="020B0604020202020204" pitchFamily="34" charset="0"/>
              <a:buChar char="•"/>
            </a:pPr>
            <a:r>
              <a:rPr lang="en-US" altLang="en-US" sz="2400" dirty="0"/>
              <a:t>Assistance to Firefighters Grants</a:t>
            </a:r>
          </a:p>
          <a:p>
            <a:pPr marL="227013" lvl="3" indent="-227013">
              <a:spcAft>
                <a:spcPts val="600"/>
              </a:spcAft>
              <a:buFont typeface="Arial" panose="020B0604020202020204" pitchFamily="34" charset="0"/>
              <a:buChar char="•"/>
            </a:pPr>
            <a:r>
              <a:rPr lang="en-US" altLang="en-US" sz="2400" dirty="0"/>
              <a:t>Regional Catastrophic Grant Program</a:t>
            </a:r>
          </a:p>
          <a:p>
            <a:pPr marL="227013" lvl="3" indent="-227013">
              <a:spcAft>
                <a:spcPts val="600"/>
              </a:spcAft>
              <a:buFont typeface="Arial" panose="020B0604020202020204" pitchFamily="34" charset="0"/>
              <a:buChar char="•"/>
            </a:pPr>
            <a:r>
              <a:rPr lang="en-US" altLang="en-US" sz="2400" dirty="0"/>
              <a:t>National Earthquake Hazards Reduction Program Grant</a:t>
            </a:r>
          </a:p>
          <a:p>
            <a:pPr marL="227013" lvl="3" indent="-227013">
              <a:spcAft>
                <a:spcPts val="600"/>
              </a:spcAft>
              <a:buFont typeface="Arial" panose="020B0604020202020204" pitchFamily="34" charset="0"/>
              <a:buChar char="•"/>
            </a:pPr>
            <a:r>
              <a:rPr lang="en-US" altLang="en-US" sz="2400" dirty="0"/>
              <a:t>Community Assistance Program </a:t>
            </a:r>
          </a:p>
        </p:txBody>
      </p:sp>
    </p:spTree>
    <p:extLst>
      <p:ext uri="{BB962C8B-B14F-4D97-AF65-F5344CB8AC3E}">
        <p14:creationId xmlns:p14="http://schemas.microsoft.com/office/powerpoint/2010/main" val="3783720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1166749" y="418598"/>
            <a:ext cx="8512960" cy="585577"/>
          </a:xfrm>
        </p:spPr>
        <p:txBody>
          <a:bodyPr/>
          <a:lstStyle/>
          <a:p>
            <a:r>
              <a:rPr lang="en-US" b="1" dirty="0"/>
              <a:t>Other Grants</a:t>
            </a:r>
          </a:p>
        </p:txBody>
      </p:sp>
      <p:sp>
        <p:nvSpPr>
          <p:cNvPr id="2" name="TextBox 1">
            <a:extLst>
              <a:ext uri="{FF2B5EF4-FFF2-40B4-BE49-F238E27FC236}">
                <a16:creationId xmlns:a16="http://schemas.microsoft.com/office/drawing/2014/main" id="{BE588AD5-4310-70C4-F781-F7E343F19166}"/>
              </a:ext>
            </a:extLst>
          </p:cNvPr>
          <p:cNvSpPr txBox="1"/>
          <p:nvPr/>
        </p:nvSpPr>
        <p:spPr>
          <a:xfrm>
            <a:off x="1008667" y="1150907"/>
            <a:ext cx="4317477" cy="4924425"/>
          </a:xfrm>
          <a:prstGeom prst="rect">
            <a:avLst/>
          </a:prstGeom>
          <a:noFill/>
        </p:spPr>
        <p:txBody>
          <a:bodyPr wrap="square">
            <a:spAutoFit/>
          </a:bodyPr>
          <a:lstStyle/>
          <a:p>
            <a:pPr marL="227013" lvl="3" indent="-227013">
              <a:spcAft>
                <a:spcPts val="600"/>
              </a:spcAft>
              <a:buFont typeface="Arial" panose="020B0604020202020204" pitchFamily="34" charset="0"/>
              <a:buChar char="•"/>
            </a:pPr>
            <a:r>
              <a:rPr lang="en-US" altLang="en-US" sz="2400" dirty="0"/>
              <a:t>USACE</a:t>
            </a:r>
          </a:p>
          <a:p>
            <a:pPr marL="227013" lvl="3" indent="-227013">
              <a:spcAft>
                <a:spcPts val="600"/>
              </a:spcAft>
              <a:buFont typeface="Arial" panose="020B0604020202020204" pitchFamily="34" charset="0"/>
              <a:buChar char="•"/>
            </a:pPr>
            <a:r>
              <a:rPr lang="en-US" altLang="en-US" sz="2400" dirty="0"/>
              <a:t>US DOT</a:t>
            </a:r>
          </a:p>
          <a:p>
            <a:pPr marL="227013" lvl="3" indent="-227013">
              <a:spcAft>
                <a:spcPts val="600"/>
              </a:spcAft>
              <a:buFont typeface="Arial" panose="020B0604020202020204" pitchFamily="34" charset="0"/>
              <a:buChar char="•"/>
            </a:pPr>
            <a:r>
              <a:rPr lang="en-US" altLang="en-US" sz="2400" dirty="0"/>
              <a:t>BIA</a:t>
            </a:r>
          </a:p>
          <a:p>
            <a:pPr marL="227013" lvl="3" indent="-227013">
              <a:spcAft>
                <a:spcPts val="600"/>
              </a:spcAft>
              <a:buFont typeface="Arial" panose="020B0604020202020204" pitchFamily="34" charset="0"/>
              <a:buChar char="•"/>
            </a:pPr>
            <a:r>
              <a:rPr lang="en-US" altLang="en-US" sz="2400" dirty="0"/>
              <a:t>HUD</a:t>
            </a:r>
          </a:p>
          <a:p>
            <a:pPr marL="227013" lvl="3" indent="-227013">
              <a:spcAft>
                <a:spcPts val="600"/>
              </a:spcAft>
              <a:buFont typeface="Arial" panose="020B0604020202020204" pitchFamily="34" charset="0"/>
              <a:buChar char="•"/>
            </a:pPr>
            <a:r>
              <a:rPr lang="en-US" altLang="en-US" sz="2400" dirty="0"/>
              <a:t>EPA</a:t>
            </a:r>
          </a:p>
          <a:p>
            <a:pPr marL="227013" lvl="3" indent="-227013">
              <a:spcAft>
                <a:spcPts val="600"/>
              </a:spcAft>
              <a:buFont typeface="Arial" panose="020B0604020202020204" pitchFamily="34" charset="0"/>
              <a:buChar char="•"/>
            </a:pPr>
            <a:r>
              <a:rPr lang="en-US" altLang="en-US" sz="2400" dirty="0"/>
              <a:t>USDA</a:t>
            </a:r>
          </a:p>
          <a:p>
            <a:pPr marL="227013" lvl="3" indent="-227013">
              <a:spcAft>
                <a:spcPts val="600"/>
              </a:spcAft>
              <a:buFont typeface="Arial" panose="020B0604020202020204" pitchFamily="34" charset="0"/>
              <a:buChar char="•"/>
            </a:pPr>
            <a:r>
              <a:rPr lang="en-US" altLang="en-US" sz="2400" dirty="0"/>
              <a:t>USFW</a:t>
            </a:r>
          </a:p>
          <a:p>
            <a:pPr marL="227013" lvl="3" indent="-227013">
              <a:spcAft>
                <a:spcPts val="600"/>
              </a:spcAft>
              <a:buFont typeface="Arial" panose="020B0604020202020204" pitchFamily="34" charset="0"/>
              <a:buChar char="•"/>
            </a:pPr>
            <a:r>
              <a:rPr lang="en-US" altLang="en-US" sz="2400" dirty="0"/>
              <a:t>CDC</a:t>
            </a:r>
          </a:p>
          <a:p>
            <a:pPr marL="227013" lvl="3" indent="-227013">
              <a:spcAft>
                <a:spcPts val="600"/>
              </a:spcAft>
              <a:buFont typeface="Arial" panose="020B0604020202020204" pitchFamily="34" charset="0"/>
              <a:buChar char="•"/>
            </a:pPr>
            <a:r>
              <a:rPr lang="en-US" altLang="en-US" sz="2400" dirty="0"/>
              <a:t>BOR</a:t>
            </a:r>
          </a:p>
          <a:p>
            <a:pPr marL="227013" lvl="3" indent="-227013">
              <a:spcAft>
                <a:spcPts val="600"/>
              </a:spcAft>
              <a:buFont typeface="Arial" panose="020B0604020202020204" pitchFamily="34" charset="0"/>
              <a:buChar char="•"/>
            </a:pPr>
            <a:r>
              <a:rPr lang="en-US" altLang="en-US" sz="2400" dirty="0"/>
              <a:t>NOAA/NWS</a:t>
            </a:r>
          </a:p>
          <a:p>
            <a:pPr marL="227013" lvl="3" indent="-227013">
              <a:spcAft>
                <a:spcPts val="600"/>
              </a:spcAft>
              <a:buFont typeface="Arial" panose="020B0604020202020204" pitchFamily="34" charset="0"/>
              <a:buChar char="•"/>
            </a:pPr>
            <a:r>
              <a:rPr lang="en-US" altLang="en-US" sz="2400" dirty="0"/>
              <a:t>SBA</a:t>
            </a:r>
          </a:p>
        </p:txBody>
      </p:sp>
      <p:sp>
        <p:nvSpPr>
          <p:cNvPr id="4" name="TextBox 3">
            <a:extLst>
              <a:ext uri="{FF2B5EF4-FFF2-40B4-BE49-F238E27FC236}">
                <a16:creationId xmlns:a16="http://schemas.microsoft.com/office/drawing/2014/main" id="{02E15429-9EDF-9F62-D7C0-B1E8CFD6EE18}"/>
              </a:ext>
            </a:extLst>
          </p:cNvPr>
          <p:cNvSpPr txBox="1"/>
          <p:nvPr/>
        </p:nvSpPr>
        <p:spPr>
          <a:xfrm>
            <a:off x="6865855" y="1150907"/>
            <a:ext cx="4697462" cy="461665"/>
          </a:xfrm>
          <a:prstGeom prst="rect">
            <a:avLst/>
          </a:prstGeom>
          <a:noFill/>
        </p:spPr>
        <p:txBody>
          <a:bodyPr wrap="square">
            <a:spAutoFit/>
          </a:bodyPr>
          <a:lstStyle/>
          <a:p>
            <a:pPr marL="227013" lvl="3" indent="-227013">
              <a:spcAft>
                <a:spcPts val="600"/>
              </a:spcAft>
              <a:buFont typeface="Arial" panose="020B0604020202020204" pitchFamily="34" charset="0"/>
              <a:buChar char="•"/>
            </a:pPr>
            <a:r>
              <a:rPr lang="en-US" altLang="en-US" sz="2400" dirty="0"/>
              <a:t>State of Montana grants?</a:t>
            </a:r>
          </a:p>
        </p:txBody>
      </p:sp>
    </p:spTree>
    <p:extLst>
      <p:ext uri="{BB962C8B-B14F-4D97-AF65-F5344CB8AC3E}">
        <p14:creationId xmlns:p14="http://schemas.microsoft.com/office/powerpoint/2010/main" val="2891566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04ED7A38-FC07-9C38-4B63-0A92E41F35C2}"/>
              </a:ext>
            </a:extLst>
          </p:cNvPr>
          <p:cNvSpPr txBox="1">
            <a:spLocks/>
          </p:cNvSpPr>
          <p:nvPr/>
        </p:nvSpPr>
        <p:spPr>
          <a:xfrm>
            <a:off x="540000" y="3152000"/>
            <a:ext cx="6919580" cy="1107996"/>
          </a:xfrm>
          <a:prstGeom prst="rect">
            <a:avLst/>
          </a:prstGeom>
        </p:spPr>
        <p:txBody>
          <a:bodyPr vert="horz" wrap="square" lIns="0" tIns="0" rIns="0" bIns="0" rtlCol="0" anchor="b" anchorCtr="0">
            <a:spAutoFit/>
          </a:bodyPr>
          <a:lstStyle>
            <a:lvl1pPr algn="l" defTabSz="914377"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dirty="0">
                <a:solidFill>
                  <a:schemeClr val="tx1"/>
                </a:solidFill>
              </a:rPr>
              <a:t>Review of Progress on Existing Mitigation Actions</a:t>
            </a:r>
          </a:p>
        </p:txBody>
      </p:sp>
    </p:spTree>
    <p:extLst>
      <p:ext uri="{BB962C8B-B14F-4D97-AF65-F5344CB8AC3E}">
        <p14:creationId xmlns:p14="http://schemas.microsoft.com/office/powerpoint/2010/main" val="3049420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5555AC91-BC23-29B7-C6E4-9F8BE0A21CF5}"/>
              </a:ext>
            </a:extLst>
          </p:cNvPr>
          <p:cNvSpPr>
            <a:spLocks noGrp="1"/>
          </p:cNvSpPr>
          <p:nvPr>
            <p:ph type="title"/>
          </p:nvPr>
        </p:nvSpPr>
        <p:spPr>
          <a:xfrm>
            <a:off x="540001" y="3521202"/>
            <a:ext cx="8616699" cy="553998"/>
          </a:xfrm>
        </p:spPr>
        <p:txBody>
          <a:bodyPr>
            <a:normAutofit fontScale="90000"/>
          </a:bodyPr>
          <a:lstStyle/>
          <a:p>
            <a:r>
              <a:rPr lang="en-GB" dirty="0"/>
              <a:t>Introductions</a:t>
            </a:r>
            <a:endParaRPr lang="en-US" dirty="0"/>
          </a:p>
        </p:txBody>
      </p:sp>
    </p:spTree>
    <p:extLst>
      <p:ext uri="{BB962C8B-B14F-4D97-AF65-F5344CB8AC3E}">
        <p14:creationId xmlns:p14="http://schemas.microsoft.com/office/powerpoint/2010/main" val="10844265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542FEA-339F-42EC-966A-7FFFCB13CEAB}"/>
              </a:ext>
            </a:extLst>
          </p:cNvPr>
          <p:cNvSpPr>
            <a:spLocks noGrp="1"/>
          </p:cNvSpPr>
          <p:nvPr>
            <p:ph type="body" sz="quarter" idx="13"/>
          </p:nvPr>
        </p:nvSpPr>
        <p:spPr>
          <a:xfrm>
            <a:off x="602067" y="216982"/>
            <a:ext cx="10945216" cy="610255"/>
          </a:xfrm>
        </p:spPr>
        <p:txBody>
          <a:bodyPr/>
          <a:lstStyle/>
          <a:p>
            <a:r>
              <a:rPr lang="en-US" b="1" dirty="0">
                <a:ea typeface="+mj-lt"/>
                <a:cs typeface="+mj-lt"/>
              </a:rPr>
              <a:t>Mitigation Actions from Previous Plans</a:t>
            </a:r>
            <a:endParaRPr lang="en-US" dirty="0"/>
          </a:p>
        </p:txBody>
      </p:sp>
      <p:graphicFrame>
        <p:nvGraphicFramePr>
          <p:cNvPr id="2" name="Table 1">
            <a:extLst>
              <a:ext uri="{FF2B5EF4-FFF2-40B4-BE49-F238E27FC236}">
                <a16:creationId xmlns:a16="http://schemas.microsoft.com/office/drawing/2014/main" id="{A3CC4B8E-EDFA-C397-0E5B-153F463DE4DE}"/>
              </a:ext>
            </a:extLst>
          </p:cNvPr>
          <p:cNvGraphicFramePr>
            <a:graphicFrameLocks noGrp="1"/>
          </p:cNvGraphicFramePr>
          <p:nvPr>
            <p:extLst>
              <p:ext uri="{D42A27DB-BD31-4B8C-83A1-F6EECF244321}">
                <p14:modId xmlns:p14="http://schemas.microsoft.com/office/powerpoint/2010/main" val="2538910727"/>
              </p:ext>
            </p:extLst>
          </p:nvPr>
        </p:nvGraphicFramePr>
        <p:xfrm>
          <a:off x="602066" y="1170360"/>
          <a:ext cx="10945216" cy="4742106"/>
        </p:xfrm>
        <a:graphic>
          <a:graphicData uri="http://schemas.openxmlformats.org/drawingml/2006/table">
            <a:tbl>
              <a:tblPr/>
              <a:tblGrid>
                <a:gridCol w="288033">
                  <a:extLst>
                    <a:ext uri="{9D8B030D-6E8A-4147-A177-3AD203B41FA5}">
                      <a16:colId xmlns:a16="http://schemas.microsoft.com/office/drawing/2014/main" val="2716006487"/>
                    </a:ext>
                  </a:extLst>
                </a:gridCol>
                <a:gridCol w="968107">
                  <a:extLst>
                    <a:ext uri="{9D8B030D-6E8A-4147-A177-3AD203B41FA5}">
                      <a16:colId xmlns:a16="http://schemas.microsoft.com/office/drawing/2014/main" val="2956325583"/>
                    </a:ext>
                  </a:extLst>
                </a:gridCol>
                <a:gridCol w="2840315">
                  <a:extLst>
                    <a:ext uri="{9D8B030D-6E8A-4147-A177-3AD203B41FA5}">
                      <a16:colId xmlns:a16="http://schemas.microsoft.com/office/drawing/2014/main" val="3558611659"/>
                    </a:ext>
                  </a:extLst>
                </a:gridCol>
                <a:gridCol w="1312145">
                  <a:extLst>
                    <a:ext uri="{9D8B030D-6E8A-4147-A177-3AD203B41FA5}">
                      <a16:colId xmlns:a16="http://schemas.microsoft.com/office/drawing/2014/main" val="3430612863"/>
                    </a:ext>
                  </a:extLst>
                </a:gridCol>
                <a:gridCol w="760083">
                  <a:extLst>
                    <a:ext uri="{9D8B030D-6E8A-4147-A177-3AD203B41FA5}">
                      <a16:colId xmlns:a16="http://schemas.microsoft.com/office/drawing/2014/main" val="1226382596"/>
                    </a:ext>
                  </a:extLst>
                </a:gridCol>
                <a:gridCol w="944106">
                  <a:extLst>
                    <a:ext uri="{9D8B030D-6E8A-4147-A177-3AD203B41FA5}">
                      <a16:colId xmlns:a16="http://schemas.microsoft.com/office/drawing/2014/main" val="1228334831"/>
                    </a:ext>
                  </a:extLst>
                </a:gridCol>
                <a:gridCol w="584065">
                  <a:extLst>
                    <a:ext uri="{9D8B030D-6E8A-4147-A177-3AD203B41FA5}">
                      <a16:colId xmlns:a16="http://schemas.microsoft.com/office/drawing/2014/main" val="3799817267"/>
                    </a:ext>
                  </a:extLst>
                </a:gridCol>
                <a:gridCol w="1352150">
                  <a:extLst>
                    <a:ext uri="{9D8B030D-6E8A-4147-A177-3AD203B41FA5}">
                      <a16:colId xmlns:a16="http://schemas.microsoft.com/office/drawing/2014/main" val="2696082495"/>
                    </a:ext>
                  </a:extLst>
                </a:gridCol>
                <a:gridCol w="1144128">
                  <a:extLst>
                    <a:ext uri="{9D8B030D-6E8A-4147-A177-3AD203B41FA5}">
                      <a16:colId xmlns:a16="http://schemas.microsoft.com/office/drawing/2014/main" val="1405544613"/>
                    </a:ext>
                  </a:extLst>
                </a:gridCol>
                <a:gridCol w="752084">
                  <a:extLst>
                    <a:ext uri="{9D8B030D-6E8A-4147-A177-3AD203B41FA5}">
                      <a16:colId xmlns:a16="http://schemas.microsoft.com/office/drawing/2014/main" val="2562626054"/>
                    </a:ext>
                  </a:extLst>
                </a:gridCol>
              </a:tblGrid>
              <a:tr h="205727">
                <a:tc>
                  <a:txBody>
                    <a:bodyPr/>
                    <a:lstStyle/>
                    <a:p>
                      <a:pPr algn="ctr" fontAlgn="b"/>
                      <a:r>
                        <a:rPr lang="en-US" sz="1000" b="1" i="0" u="none" strike="noStrike">
                          <a:solidFill>
                            <a:srgbClr val="FFFFFF"/>
                          </a:solidFill>
                          <a:effectLst/>
                          <a:latin typeface="Calibri" panose="020F0502020204030204" pitchFamily="34" charset="0"/>
                        </a:rPr>
                        <a:t>#</a:t>
                      </a:r>
                    </a:p>
                  </a:txBody>
                  <a:tcPr marL="2951" marR="2951" marT="2951"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dirty="0">
                          <a:solidFill>
                            <a:srgbClr val="FFFFFF"/>
                          </a:solidFill>
                          <a:effectLst/>
                          <a:latin typeface="Calibri" panose="020F0502020204030204" pitchFamily="34" charset="0"/>
                        </a:rPr>
                        <a:t>Jurisdiction</a:t>
                      </a:r>
                    </a:p>
                  </a:txBody>
                  <a:tcPr marL="2951" marR="2951" marT="2951" marB="0" anchor="ctr">
                    <a:lnL>
                      <a:noFill/>
                    </a:lnL>
                    <a:lnR>
                      <a:noFill/>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dirty="0">
                          <a:solidFill>
                            <a:srgbClr val="FFFFFF"/>
                          </a:solidFill>
                          <a:effectLst/>
                          <a:latin typeface="Calibri" panose="020F0502020204030204" pitchFamily="34" charset="0"/>
                        </a:rPr>
                        <a:t>Action/Project Name &amp; Description</a:t>
                      </a:r>
                    </a:p>
                  </a:txBody>
                  <a:tcPr marL="2951" marR="2951" marT="2951" marB="0" anchor="ctr">
                    <a:lnL>
                      <a:noFill/>
                    </a:lnL>
                    <a:lnR>
                      <a:noFill/>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dirty="0">
                          <a:solidFill>
                            <a:srgbClr val="FFFFFF"/>
                          </a:solidFill>
                          <a:effectLst/>
                          <a:latin typeface="Calibri" panose="020F0502020204030204" pitchFamily="34" charset="0"/>
                        </a:rPr>
                        <a:t>Hazards Mitigated</a:t>
                      </a:r>
                    </a:p>
                  </a:txBody>
                  <a:tcPr marL="2951" marR="2951" marT="2951" marB="0" anchor="ctr">
                    <a:lnL>
                      <a:noFill/>
                    </a:lnL>
                    <a:lnR>
                      <a:noFill/>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dirty="0">
                          <a:solidFill>
                            <a:srgbClr val="FFFFFF"/>
                          </a:solidFill>
                          <a:effectLst/>
                          <a:latin typeface="Calibri" panose="020F0502020204030204" pitchFamily="34" charset="0"/>
                        </a:rPr>
                        <a:t>Lead Agency</a:t>
                      </a:r>
                    </a:p>
                  </a:txBody>
                  <a:tcPr marL="2951" marR="2951" marT="2951" marB="0" anchor="ctr">
                    <a:lnL>
                      <a:noFill/>
                    </a:lnL>
                    <a:lnR>
                      <a:noFill/>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dirty="0">
                          <a:solidFill>
                            <a:srgbClr val="FFFFFF"/>
                          </a:solidFill>
                          <a:effectLst/>
                          <a:latin typeface="Calibri" panose="020F0502020204030204" pitchFamily="34" charset="0"/>
                        </a:rPr>
                        <a:t>Partner Agencies</a:t>
                      </a:r>
                    </a:p>
                  </a:txBody>
                  <a:tcPr marL="2951" marR="2951" marT="2951" marB="0" anchor="ctr">
                    <a:lnL>
                      <a:noFill/>
                    </a:lnL>
                    <a:lnR>
                      <a:noFill/>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a:solidFill>
                            <a:srgbClr val="FFFFFF"/>
                          </a:solidFill>
                          <a:effectLst/>
                          <a:latin typeface="Calibri" panose="020F0502020204030204" pitchFamily="34" charset="0"/>
                        </a:rPr>
                        <a:t>Cost Estimate</a:t>
                      </a:r>
                    </a:p>
                  </a:txBody>
                  <a:tcPr marL="2951" marR="2951" marT="2951" marB="0" anchor="ctr">
                    <a:lnL>
                      <a:noFill/>
                    </a:lnL>
                    <a:lnR>
                      <a:noFill/>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dirty="0">
                          <a:solidFill>
                            <a:srgbClr val="FFFFFF"/>
                          </a:solidFill>
                          <a:effectLst/>
                          <a:latin typeface="Calibri" panose="020F0502020204030204" pitchFamily="34" charset="0"/>
                        </a:rPr>
                        <a:t>Potential Funding Sources</a:t>
                      </a:r>
                    </a:p>
                  </a:txBody>
                  <a:tcPr marL="2951" marR="2951" marT="2951" marB="0" anchor="ctr">
                    <a:lnL>
                      <a:noFill/>
                    </a:lnL>
                    <a:lnR>
                      <a:noFill/>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dirty="0">
                          <a:solidFill>
                            <a:srgbClr val="FFFFFF"/>
                          </a:solidFill>
                          <a:effectLst/>
                          <a:latin typeface="Calibri" panose="020F0502020204030204" pitchFamily="34" charset="0"/>
                        </a:rPr>
                        <a:t>Schedule/ Timeline</a:t>
                      </a:r>
                    </a:p>
                  </a:txBody>
                  <a:tcPr marL="2951" marR="2951" marT="2951" marB="0" anchor="ctr">
                    <a:lnL>
                      <a:noFill/>
                    </a:lnL>
                    <a:lnR>
                      <a:noFill/>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dirty="0">
                          <a:solidFill>
                            <a:srgbClr val="FFFFFF"/>
                          </a:solidFill>
                          <a:effectLst/>
                          <a:latin typeface="Calibri" panose="020F0502020204030204" pitchFamily="34" charset="0"/>
                        </a:rPr>
                        <a:t>Old Priority/ Ranking</a:t>
                      </a:r>
                    </a:p>
                  </a:txBody>
                  <a:tcPr marL="2951" marR="2951" marT="2951" marB="0" anchor="ctr">
                    <a:lnL>
                      <a:noFill/>
                    </a:lnL>
                    <a:lnR>
                      <a:noFill/>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249517001"/>
                  </a:ext>
                </a:extLst>
              </a:tr>
              <a:tr h="514319">
                <a:tc>
                  <a:txBody>
                    <a:bodyPr/>
                    <a:lstStyle/>
                    <a:p>
                      <a:pPr algn="ctr" fontAlgn="t"/>
                      <a:r>
                        <a:rPr lang="en-US" sz="1000" b="0" i="0" u="none" strike="noStrike">
                          <a:solidFill>
                            <a:srgbClr val="000000"/>
                          </a:solidFill>
                          <a:effectLst/>
                          <a:latin typeface="Calibri" panose="020F0502020204030204" pitchFamily="34" charset="0"/>
                        </a:rPr>
                        <a:t>1.1.1</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000" b="0" i="0" u="none" strike="noStrike">
                          <a:solidFill>
                            <a:srgbClr val="000000"/>
                          </a:solidFill>
                          <a:effectLst/>
                          <a:latin typeface="Calibri" panose="020F0502020204030204" pitchFamily="34" charset="0"/>
                        </a:rPr>
                        <a:t>Anaconda-Deer Lodge</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Create an Anaconda – Deer Lodge County Firesafe Council and Program. Promote mitigation practices in the wildland urban interface. Coordinate wildfire preparedness planning and activities. Build partnerships with community leaders and businesses, such as insurance providers, for wildfire prevention and mitigation.</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Wildland and Forest Fires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Fire Departments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Little to no direct expenses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None needed</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Near Term: Initiated within 0-3 years; </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Post Disaster: when residents are most interested</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High</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23825952"/>
                  </a:ext>
                </a:extLst>
              </a:tr>
              <a:tr h="411454">
                <a:tc>
                  <a:txBody>
                    <a:bodyPr/>
                    <a:lstStyle/>
                    <a:p>
                      <a:pPr algn="ctr" fontAlgn="t"/>
                      <a:r>
                        <a:rPr lang="en-US" sz="1000" b="0" i="0" u="none" strike="noStrike">
                          <a:solidFill>
                            <a:srgbClr val="000000"/>
                          </a:solidFill>
                          <a:effectLst/>
                          <a:latin typeface="Calibri" panose="020F0502020204030204" pitchFamily="34" charset="0"/>
                        </a:rPr>
                        <a:t>1.1.2</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Calibri" panose="020F0502020204030204" pitchFamily="34" charset="0"/>
                        </a:rPr>
                        <a:t>Anaconda-Deer Lodge</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Using firefighters or fire professionals, assess the wildfire risk to individual homes and properties. Encourage property owners to reduce fuels, create defensible space, and other mitigation measures based on the results of the assessments.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Wildland and Forest Fires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Existing Development</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Fire Departments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 </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$5000-$25000</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Montana DNRC,</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US Forest Service Title III funds,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US Bureau of Land Mgmt.</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Near Term: Initiated within 0-3 years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High</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415556"/>
                  </a:ext>
                </a:extLst>
              </a:tr>
              <a:tr h="617181">
                <a:tc>
                  <a:txBody>
                    <a:bodyPr/>
                    <a:lstStyle/>
                    <a:p>
                      <a:pPr algn="ctr" fontAlgn="t"/>
                      <a:r>
                        <a:rPr lang="en-US" sz="1000" b="0" i="0" u="none" strike="noStrike">
                          <a:solidFill>
                            <a:srgbClr val="000000"/>
                          </a:solidFill>
                          <a:effectLst/>
                          <a:latin typeface="Calibri" panose="020F0502020204030204" pitchFamily="34" charset="0"/>
                        </a:rPr>
                        <a:t>1.1.3</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000" b="0" i="0" u="none" strike="noStrike">
                          <a:solidFill>
                            <a:srgbClr val="000000"/>
                          </a:solidFill>
                          <a:effectLst/>
                          <a:latin typeface="Calibri" panose="020F0502020204030204" pitchFamily="34" charset="0"/>
                        </a:rPr>
                        <a:t>Anaconda-Deer Lodge</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 Pursue wildland urban interface fuel reduction projects in high-risk areas, including near structures, road right-of-ways, utility right-of ways, and along federal and state lands. Develop a financial incentive program for private landowners to conduct fuel reduction activities on their properties. Work with federal and state agencies to coordinate fuel reduction priorities and projects.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Wildland and Forest Fires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Existing Development</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Fire Departments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US Forest Service</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US Bureau of Land Mgmt.</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Montana DNRC</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$5000-$25001</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Hazardous Fuels Assistance Programs through the US Forest Service and US Bureau of Land Mgmt.;</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Montana DNRC Western States Wildland Urban Interface grant</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Near Term: Initiated within 0-3 years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High</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71530210"/>
                  </a:ext>
                </a:extLst>
              </a:tr>
              <a:tr h="308591">
                <a:tc>
                  <a:txBody>
                    <a:bodyPr/>
                    <a:lstStyle/>
                    <a:p>
                      <a:pPr algn="ctr" fontAlgn="t"/>
                      <a:r>
                        <a:rPr lang="en-US" sz="1000" b="0" i="0" u="none" strike="noStrike">
                          <a:solidFill>
                            <a:srgbClr val="000000"/>
                          </a:solidFill>
                          <a:effectLst/>
                          <a:latin typeface="Calibri" panose="020F0502020204030204" pitchFamily="34" charset="0"/>
                        </a:rPr>
                        <a:t>1.1.4</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Calibri" panose="020F0502020204030204" pitchFamily="34" charset="0"/>
                        </a:rPr>
                        <a:t>Anaconda-Deer Lodge</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Adopt the Uniform Fire Code for wildland urban interface areas.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Urban Fire/Explosion</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Wildland and Forest Fires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Future Development</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County Commission</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Planning Dept.</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Fire Departments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Little to no direct expenses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None needed</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Near Term: Initiated within 0-3 years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High</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017511"/>
                  </a:ext>
                </a:extLst>
              </a:tr>
              <a:tr h="411454">
                <a:tc>
                  <a:txBody>
                    <a:bodyPr/>
                    <a:lstStyle/>
                    <a:p>
                      <a:pPr algn="ctr" fontAlgn="t"/>
                      <a:r>
                        <a:rPr lang="en-US" sz="1000" b="0" i="0" u="none" strike="noStrike">
                          <a:solidFill>
                            <a:srgbClr val="000000"/>
                          </a:solidFill>
                          <a:effectLst/>
                          <a:latin typeface="Calibri" panose="020F0502020204030204" pitchFamily="34" charset="0"/>
                        </a:rPr>
                        <a:t>1.2.1</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t"/>
                      <a:r>
                        <a:rPr lang="en-US" sz="1000" b="0" i="0" u="none" strike="noStrike">
                          <a:solidFill>
                            <a:srgbClr val="000000"/>
                          </a:solidFill>
                          <a:effectLst/>
                          <a:latin typeface="Calibri" panose="020F0502020204030204" pitchFamily="34" charset="0"/>
                        </a:rPr>
                        <a:t>Anaconda-Deer Lodge</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Develop dry hydrant supplies within the wildland urban interface to supply substantial amounts of water within a reasonable distance for wildland firefighting efforts. </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Urban Fire/Explosion</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Wildland and Forest Fires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Existing Development</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Future Development</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Fire Departments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$5000-$25000</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Homeowners' Association Fees;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Special Tax Districts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a:solidFill>
                            <a:srgbClr val="000000"/>
                          </a:solidFill>
                          <a:effectLst/>
                          <a:latin typeface="Calibri" panose="020F0502020204030204" pitchFamily="34" charset="0"/>
                        </a:rPr>
                        <a:t>Near Term: Initiated within 0-3 years</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000" b="0" i="0" u="none" strike="noStrike" dirty="0">
                          <a:solidFill>
                            <a:srgbClr val="000000"/>
                          </a:solidFill>
                          <a:effectLst/>
                          <a:latin typeface="Calibri" panose="020F0502020204030204" pitchFamily="34" charset="0"/>
                        </a:rPr>
                        <a:t>High</a:t>
                      </a:r>
                    </a:p>
                  </a:txBody>
                  <a:tcPr marL="2951" marR="2951" marT="29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98069359"/>
                  </a:ext>
                </a:extLst>
              </a:tr>
            </a:tbl>
          </a:graphicData>
        </a:graphic>
      </p:graphicFrame>
    </p:spTree>
    <p:extLst>
      <p:ext uri="{BB962C8B-B14F-4D97-AF65-F5344CB8AC3E}">
        <p14:creationId xmlns:p14="http://schemas.microsoft.com/office/powerpoint/2010/main" val="426577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E908A7-4074-4686-BC57-E6A7152242DE}"/>
              </a:ext>
            </a:extLst>
          </p:cNvPr>
          <p:cNvSpPr>
            <a:spLocks noGrp="1"/>
          </p:cNvSpPr>
          <p:nvPr>
            <p:ph type="body" sz="quarter" idx="13"/>
          </p:nvPr>
        </p:nvSpPr>
        <p:spPr>
          <a:xfrm>
            <a:off x="602067" y="268111"/>
            <a:ext cx="8590327" cy="610255"/>
          </a:xfrm>
        </p:spPr>
        <p:txBody>
          <a:bodyPr/>
          <a:lstStyle/>
          <a:p>
            <a:r>
              <a:rPr lang="en-US" b="1" dirty="0">
                <a:ea typeface="+mj-lt"/>
                <a:cs typeface="+mj-lt"/>
              </a:rPr>
              <a:t>Prior</a:t>
            </a:r>
            <a:r>
              <a:rPr lang="en-US" sz="3600" b="1" dirty="0"/>
              <a:t> </a:t>
            </a:r>
            <a:r>
              <a:rPr lang="en-US" b="1" dirty="0">
                <a:ea typeface="+mj-lt"/>
                <a:cs typeface="+mj-lt"/>
              </a:rPr>
              <a:t>Mitigation</a:t>
            </a:r>
            <a:r>
              <a:rPr lang="en-US" sz="3600" b="1" dirty="0"/>
              <a:t> </a:t>
            </a:r>
            <a:r>
              <a:rPr lang="en-US" b="1" dirty="0">
                <a:ea typeface="+mj-lt"/>
                <a:cs typeface="+mj-lt"/>
              </a:rPr>
              <a:t>Actions</a:t>
            </a:r>
          </a:p>
        </p:txBody>
      </p:sp>
      <p:sp>
        <p:nvSpPr>
          <p:cNvPr id="4" name="Slide Number Placeholder 3">
            <a:extLst>
              <a:ext uri="{FF2B5EF4-FFF2-40B4-BE49-F238E27FC236}">
                <a16:creationId xmlns:a16="http://schemas.microsoft.com/office/drawing/2014/main" id="{63501C8D-4F5D-42B4-B13D-64A45F1D6D89}"/>
              </a:ext>
            </a:extLst>
          </p:cNvPr>
          <p:cNvSpPr>
            <a:spLocks noGrp="1"/>
          </p:cNvSpPr>
          <p:nvPr>
            <p:ph type="sldNum" sz="quarter" idx="4"/>
          </p:nvPr>
        </p:nvSpPr>
        <p:spPr/>
        <p:txBody>
          <a:bodyPr/>
          <a:lstStyle/>
          <a:p>
            <a:fld id="{3B3120AC-0FB0-4B1F-9EA2-DF78B8AED3C7}" type="slidenum">
              <a:rPr lang="en-GB" smtClean="0"/>
              <a:pPr/>
              <a:t>31</a:t>
            </a:fld>
            <a:endParaRPr lang="en-GB"/>
          </a:p>
        </p:txBody>
      </p:sp>
      <p:sp>
        <p:nvSpPr>
          <p:cNvPr id="6" name="TextBox 5">
            <a:extLst>
              <a:ext uri="{FF2B5EF4-FFF2-40B4-BE49-F238E27FC236}">
                <a16:creationId xmlns:a16="http://schemas.microsoft.com/office/drawing/2014/main" id="{9323FD4F-E34D-4F8D-AFFF-D643688AEEFC}"/>
              </a:ext>
            </a:extLst>
          </p:cNvPr>
          <p:cNvSpPr txBox="1"/>
          <p:nvPr/>
        </p:nvSpPr>
        <p:spPr>
          <a:xfrm>
            <a:off x="602067" y="1180393"/>
            <a:ext cx="10163343" cy="3970318"/>
          </a:xfrm>
          <a:prstGeom prst="rect">
            <a:avLst/>
          </a:prstGeom>
          <a:noFill/>
          <a:ln w="28575">
            <a:noFill/>
          </a:ln>
        </p:spPr>
        <p:txBody>
          <a:bodyPr wrap="square">
            <a:spAutoFit/>
          </a:bodyPr>
          <a:lstStyle/>
          <a:p>
            <a:pPr marL="457200" indent="-457200">
              <a:buFont typeface="Arial" panose="020B0604020202020204" pitchFamily="34" charset="0"/>
              <a:buChar char="•"/>
            </a:pPr>
            <a:r>
              <a:rPr lang="en-US" sz="2800" b="1" dirty="0"/>
              <a:t>Not Started: </a:t>
            </a:r>
            <a:r>
              <a:rPr lang="en-US" sz="2800" dirty="0"/>
              <a:t>Work has not begun</a:t>
            </a:r>
          </a:p>
          <a:p>
            <a:pPr marL="457200" indent="-457200">
              <a:buFont typeface="Arial" panose="020B0604020202020204" pitchFamily="34" charset="0"/>
              <a:buChar char="•"/>
            </a:pPr>
            <a:r>
              <a:rPr lang="en-US" sz="2800" b="1" dirty="0"/>
              <a:t>In Progress: </a:t>
            </a:r>
            <a:r>
              <a:rPr lang="en-US" sz="2800" dirty="0"/>
              <a:t>Work has begun but is not completed</a:t>
            </a:r>
          </a:p>
          <a:p>
            <a:pPr marL="457200" indent="-457200">
              <a:buFont typeface="Arial" panose="020B0604020202020204" pitchFamily="34" charset="0"/>
              <a:buChar char="•"/>
            </a:pPr>
            <a:r>
              <a:rPr lang="en-US" sz="2800" b="1" dirty="0"/>
              <a:t>Completed: </a:t>
            </a:r>
            <a:r>
              <a:rPr lang="en-US" sz="2800" dirty="0"/>
              <a:t>The action has been finished</a:t>
            </a:r>
          </a:p>
          <a:p>
            <a:pPr marL="457200" indent="-457200">
              <a:buFont typeface="Arial" panose="020B0604020202020204" pitchFamily="34" charset="0"/>
              <a:buChar char="•"/>
            </a:pPr>
            <a:r>
              <a:rPr lang="en-US" sz="2800" b="1" dirty="0"/>
              <a:t>Annual Implementation: </a:t>
            </a:r>
            <a:r>
              <a:rPr lang="en-US" sz="2800" dirty="0"/>
              <a:t>Ongoing with no specific end date </a:t>
            </a:r>
          </a:p>
          <a:p>
            <a:pPr marL="457200" indent="-457200">
              <a:buFont typeface="Arial" panose="020B0604020202020204" pitchFamily="34" charset="0"/>
              <a:buChar char="•"/>
            </a:pPr>
            <a:r>
              <a:rPr lang="en-US" sz="2800" b="1" dirty="0"/>
              <a:t>Deleted: </a:t>
            </a:r>
            <a:r>
              <a:rPr lang="en-US" sz="2800" dirty="0"/>
              <a:t>The action is no longer relevant or cancelled due to changing priorities, lack of funds, etc.</a:t>
            </a:r>
          </a:p>
          <a:p>
            <a:endParaRPr lang="en-US" sz="2800" dirty="0"/>
          </a:p>
          <a:p>
            <a:r>
              <a:rPr lang="en-US" sz="2800" u="sng" dirty="0"/>
              <a:t>There is no requirement or expectation to have completed any/all previous actions.</a:t>
            </a:r>
          </a:p>
        </p:txBody>
      </p:sp>
    </p:spTree>
    <p:extLst>
      <p:ext uri="{BB962C8B-B14F-4D97-AF65-F5344CB8AC3E}">
        <p14:creationId xmlns:p14="http://schemas.microsoft.com/office/powerpoint/2010/main" val="2200196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1A454B-EF3C-AC61-861D-347ACE504A2F}"/>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sz="2800" dirty="0"/>
              <a:t>Break into groups by County/Tribe.</a:t>
            </a:r>
          </a:p>
          <a:p>
            <a:pPr marL="342900" indent="-342900">
              <a:buFont typeface="Arial" panose="020B0604020202020204" pitchFamily="34" charset="0"/>
              <a:buChar char="•"/>
            </a:pPr>
            <a:r>
              <a:rPr lang="en-US" sz="2800" dirty="0"/>
              <a:t>Spreadsheets showing the actions from your previous plans will be distributed.</a:t>
            </a:r>
          </a:p>
          <a:p>
            <a:pPr marL="342900" indent="-342900">
              <a:buFont typeface="Arial" panose="020B0604020202020204" pitchFamily="34" charset="0"/>
              <a:buChar char="•"/>
            </a:pPr>
            <a:r>
              <a:rPr lang="en-US" sz="2800" dirty="0"/>
              <a:t>Review and update the status of those actions you can.</a:t>
            </a:r>
          </a:p>
          <a:p>
            <a:pPr marL="1065195" lvl="1" indent="-342900">
              <a:buFont typeface="Arial" panose="020B0604020202020204" pitchFamily="34" charset="0"/>
              <a:buChar char="•"/>
            </a:pPr>
            <a:r>
              <a:rPr lang="en-US" sz="2800" dirty="0"/>
              <a:t>We don’t expect 100% today</a:t>
            </a:r>
          </a:p>
          <a:p>
            <a:pPr marL="1065195" lvl="1" indent="-342900">
              <a:buFont typeface="Arial" panose="020B0604020202020204" pitchFamily="34" charset="0"/>
              <a:buChar char="•"/>
            </a:pPr>
            <a:r>
              <a:rPr lang="en-US" sz="2800" dirty="0"/>
              <a:t>…but we </a:t>
            </a:r>
            <a:r>
              <a:rPr lang="en-US" sz="2800" b="1" u="sng" dirty="0"/>
              <a:t>will</a:t>
            </a:r>
            <a:r>
              <a:rPr lang="en-US" sz="2800" dirty="0"/>
              <a:t> need 100% before we can submit to FEMA.</a:t>
            </a:r>
          </a:p>
          <a:p>
            <a:pPr marL="342900" indent="-342900">
              <a:buFont typeface="Arial" panose="020B0604020202020204" pitchFamily="34" charset="0"/>
              <a:buChar char="•"/>
            </a:pPr>
            <a:r>
              <a:rPr lang="en-US" sz="2800" dirty="0"/>
              <a:t>Make notes of who you may need to follow up with after the meeting.</a:t>
            </a:r>
          </a:p>
          <a:p>
            <a:pPr marL="342900" indent="-342900">
              <a:buFont typeface="Arial" panose="020B0604020202020204" pitchFamily="34" charset="0"/>
              <a:buChar char="•"/>
            </a:pPr>
            <a:r>
              <a:rPr lang="en-US" sz="2800" dirty="0"/>
              <a:t>Electronic copies will be emailed out next week. </a:t>
            </a:r>
          </a:p>
        </p:txBody>
      </p:sp>
      <p:sp>
        <p:nvSpPr>
          <p:cNvPr id="3" name="Text Placeholder 2">
            <a:extLst>
              <a:ext uri="{FF2B5EF4-FFF2-40B4-BE49-F238E27FC236}">
                <a16:creationId xmlns:a16="http://schemas.microsoft.com/office/drawing/2014/main" id="{29E12597-B7F5-554B-26EC-B06F805D7982}"/>
              </a:ext>
            </a:extLst>
          </p:cNvPr>
          <p:cNvSpPr>
            <a:spLocks noGrp="1"/>
          </p:cNvSpPr>
          <p:nvPr>
            <p:ph type="body" sz="quarter" idx="13"/>
          </p:nvPr>
        </p:nvSpPr>
        <p:spPr>
          <a:xfrm>
            <a:off x="623393" y="295938"/>
            <a:ext cx="10945216" cy="610255"/>
          </a:xfrm>
        </p:spPr>
        <p:txBody>
          <a:bodyPr vert="horz" lIns="0" tIns="0" rIns="0" bIns="0" rtlCol="0" anchor="b">
            <a:noAutofit/>
          </a:bodyPr>
          <a:lstStyle/>
          <a:p>
            <a:r>
              <a:rPr lang="en-US" b="1" dirty="0">
                <a:ea typeface="+mj-lt"/>
                <a:cs typeface="+mj-lt"/>
              </a:rPr>
              <a:t>Activity: Mitigation Status Updates</a:t>
            </a:r>
          </a:p>
        </p:txBody>
      </p:sp>
    </p:spTree>
    <p:extLst>
      <p:ext uri="{BB962C8B-B14F-4D97-AF65-F5344CB8AC3E}">
        <p14:creationId xmlns:p14="http://schemas.microsoft.com/office/powerpoint/2010/main" val="3889456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542FEA-339F-42EC-966A-7FFFCB13CEAB}"/>
              </a:ext>
            </a:extLst>
          </p:cNvPr>
          <p:cNvSpPr>
            <a:spLocks noGrp="1"/>
          </p:cNvSpPr>
          <p:nvPr>
            <p:ph type="body" sz="quarter" idx="13"/>
          </p:nvPr>
        </p:nvSpPr>
        <p:spPr/>
        <p:txBody>
          <a:bodyPr vert="horz" lIns="0" tIns="0" rIns="0" bIns="0" rtlCol="0" anchor="b">
            <a:noAutofit/>
          </a:bodyPr>
          <a:lstStyle/>
          <a:p>
            <a:r>
              <a:rPr lang="en-US" b="1" dirty="0">
                <a:ea typeface="+mj-lt"/>
                <a:cs typeface="+mj-lt"/>
              </a:rPr>
              <a:t>Mitigation Actions Status Update</a:t>
            </a:r>
          </a:p>
        </p:txBody>
      </p:sp>
      <p:sp>
        <p:nvSpPr>
          <p:cNvPr id="7" name="Content Placeholder 1">
            <a:extLst>
              <a:ext uri="{FF2B5EF4-FFF2-40B4-BE49-F238E27FC236}">
                <a16:creationId xmlns:a16="http://schemas.microsoft.com/office/drawing/2014/main" id="{80E8C6E1-F503-4D2D-8694-3B8A9852F322}"/>
              </a:ext>
            </a:extLst>
          </p:cNvPr>
          <p:cNvSpPr txBox="1">
            <a:spLocks/>
          </p:cNvSpPr>
          <p:nvPr/>
        </p:nvSpPr>
        <p:spPr>
          <a:xfrm>
            <a:off x="719415" y="1022432"/>
            <a:ext cx="4347885" cy="3126188"/>
          </a:xfrm>
          <a:prstGeom prst="rect">
            <a:avLst/>
          </a:prstGeom>
        </p:spPr>
        <p:txBody>
          <a:bodyPr vert="horz" lIns="0" tIns="0" rIns="0" bIns="0" numCol="1" rtlCol="0" anchor="t">
            <a:noAutofit/>
          </a:bodyPr>
          <a:lstStyle>
            <a:lvl1pPr marL="180000" indent="-180000" algn="l" defTabSz="914377" rtl="0" eaLnBrk="1" latinLnBrk="0" hangingPunct="1">
              <a:lnSpc>
                <a:spcPct val="100000"/>
              </a:lnSpc>
              <a:spcBef>
                <a:spcPts val="600"/>
              </a:spcBef>
              <a:spcAft>
                <a:spcPts val="0"/>
              </a:spcAft>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lnSpc>
                <a:spcPct val="100000"/>
              </a:lnSpc>
              <a:spcBef>
                <a:spcPts val="600"/>
              </a:spcBef>
              <a:spcAft>
                <a:spcPts val="0"/>
              </a:spcAft>
              <a:buFont typeface="Segoe UI" panose="020B0502040204020203"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lnSpc>
                <a:spcPct val="100000"/>
              </a:lnSpc>
              <a:spcBef>
                <a:spcPts val="600"/>
              </a:spcBef>
              <a:spcAft>
                <a:spcPts val="0"/>
              </a:spcAft>
              <a:buClrTx/>
              <a:buFont typeface="Arial" panose="020B0604020202020204" pitchFamily="34" charset="0"/>
              <a:buChar char="•"/>
              <a:defRPr sz="22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lnSpc>
                <a:spcPct val="100000"/>
              </a:lnSpc>
              <a:spcBef>
                <a:spcPts val="600"/>
              </a:spcBef>
              <a:spcAft>
                <a:spcPts val="0"/>
              </a:spcAft>
              <a:buFont typeface="Segoe UI" panose="020B0502040204020203" pitchFamily="34" charset="0"/>
              <a:buChar char="-"/>
              <a:defRPr sz="18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lnSpc>
                <a:spcPct val="100000"/>
              </a:lnSpc>
              <a:spcBef>
                <a:spcPts val="600"/>
              </a:spcBef>
              <a:spcAft>
                <a:spcPts val="0"/>
              </a:spcAft>
              <a:buClrTx/>
              <a:buFont typeface="Arial" panose="020B0604020202020204" pitchFamily="34" charset="0"/>
              <a:buChar char="•"/>
              <a:defRPr sz="18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r>
              <a:rPr lang="en-US" dirty="0">
                <a:latin typeface="Segoe UI"/>
                <a:cs typeface="Segoe UI"/>
              </a:rPr>
              <a:t>2023 Status</a:t>
            </a:r>
          </a:p>
          <a:p>
            <a:pPr marL="721995" lvl="1" indent="-366395"/>
            <a:r>
              <a:rPr lang="en-US" dirty="0">
                <a:latin typeface="Segoe UI"/>
                <a:cs typeface="Segoe UI"/>
              </a:rPr>
              <a:t>Not Started</a:t>
            </a:r>
          </a:p>
          <a:p>
            <a:pPr marL="721995" lvl="1" indent="-366395"/>
            <a:r>
              <a:rPr lang="en-US" dirty="0">
                <a:latin typeface="Segoe UI"/>
                <a:cs typeface="Segoe UI"/>
              </a:rPr>
              <a:t>In Progress</a:t>
            </a:r>
          </a:p>
          <a:p>
            <a:pPr marL="721995" lvl="1" indent="-366395"/>
            <a:r>
              <a:rPr lang="en-US" dirty="0">
                <a:latin typeface="Segoe UI"/>
                <a:cs typeface="Segoe UI"/>
              </a:rPr>
              <a:t>Completed</a:t>
            </a:r>
          </a:p>
          <a:p>
            <a:pPr marL="721995" lvl="1" indent="-366395"/>
            <a:r>
              <a:rPr lang="en-US" dirty="0">
                <a:latin typeface="Segoe UI"/>
                <a:cs typeface="Segoe UI"/>
              </a:rPr>
              <a:t>Annual Implementation</a:t>
            </a:r>
          </a:p>
          <a:p>
            <a:pPr marL="721995" lvl="1" indent="-366395"/>
            <a:r>
              <a:rPr lang="en-US" dirty="0">
                <a:latin typeface="Segoe UI"/>
                <a:cs typeface="Segoe UI"/>
              </a:rPr>
              <a:t>Deleted</a:t>
            </a:r>
          </a:p>
          <a:p>
            <a:pPr marL="355600" lvl="1" indent="0">
              <a:buNone/>
            </a:pPr>
            <a:endParaRPr lang="en-US" dirty="0">
              <a:latin typeface="Segoe UI"/>
              <a:cs typeface="Segoe UI"/>
            </a:endParaRPr>
          </a:p>
          <a:p>
            <a:pPr marL="179705" indent="-179705"/>
            <a:r>
              <a:rPr lang="en-US" dirty="0">
                <a:latin typeface="Segoe UI"/>
                <a:cs typeface="Segoe UI"/>
              </a:rPr>
              <a:t>2023 Priority</a:t>
            </a:r>
          </a:p>
          <a:p>
            <a:pPr marL="721995" lvl="1" indent="-366395"/>
            <a:r>
              <a:rPr lang="en-US" dirty="0">
                <a:latin typeface="Segoe UI"/>
                <a:cs typeface="Segoe UI"/>
              </a:rPr>
              <a:t>High</a:t>
            </a:r>
          </a:p>
          <a:p>
            <a:pPr marL="721995" lvl="1" indent="-366395"/>
            <a:r>
              <a:rPr lang="en-US" dirty="0">
                <a:latin typeface="Segoe UI"/>
                <a:cs typeface="Segoe UI"/>
              </a:rPr>
              <a:t>Medium</a:t>
            </a:r>
          </a:p>
          <a:p>
            <a:pPr marL="721995" lvl="1" indent="-366395"/>
            <a:r>
              <a:rPr lang="en-US" dirty="0">
                <a:latin typeface="Segoe UI"/>
                <a:cs typeface="Segoe UI"/>
              </a:rPr>
              <a:t>Low</a:t>
            </a:r>
          </a:p>
          <a:p>
            <a:pPr marL="355600" lvl="1" indent="0">
              <a:buNone/>
            </a:pPr>
            <a:endParaRPr lang="en-US" dirty="0">
              <a:latin typeface="Segoe UI"/>
              <a:cs typeface="Segoe UI"/>
            </a:endParaRPr>
          </a:p>
          <a:p>
            <a:pPr marL="0" indent="0">
              <a:buNone/>
            </a:pPr>
            <a:endParaRPr lang="en-US" dirty="0">
              <a:latin typeface="Segoe UI"/>
              <a:cs typeface="Segoe UI"/>
            </a:endParaRPr>
          </a:p>
          <a:p>
            <a:pPr marL="0" indent="0">
              <a:buNone/>
            </a:pPr>
            <a:endParaRPr lang="en-US" sz="500" dirty="0">
              <a:latin typeface="Segoe UI"/>
              <a:cs typeface="Segoe UI"/>
            </a:endParaRPr>
          </a:p>
        </p:txBody>
      </p:sp>
      <p:sp>
        <p:nvSpPr>
          <p:cNvPr id="5" name="Content Placeholder 1">
            <a:extLst>
              <a:ext uri="{FF2B5EF4-FFF2-40B4-BE49-F238E27FC236}">
                <a16:creationId xmlns:a16="http://schemas.microsoft.com/office/drawing/2014/main" id="{48004239-B51A-C6CD-FB76-2E2D5874DC7C}"/>
              </a:ext>
            </a:extLst>
          </p:cNvPr>
          <p:cNvSpPr txBox="1">
            <a:spLocks/>
          </p:cNvSpPr>
          <p:nvPr/>
        </p:nvSpPr>
        <p:spPr>
          <a:xfrm>
            <a:off x="5848350" y="1022431"/>
            <a:ext cx="5720259" cy="5406943"/>
          </a:xfrm>
          <a:prstGeom prst="rect">
            <a:avLst/>
          </a:prstGeom>
        </p:spPr>
        <p:txBody>
          <a:bodyPr vert="horz" lIns="0" tIns="0" rIns="0" bIns="0" numCol="1" rtlCol="0" anchor="t">
            <a:noAutofit/>
          </a:bodyPr>
          <a:lstStyle>
            <a:lvl1pPr marL="180000" indent="-180000" algn="l" defTabSz="914377" rtl="0" eaLnBrk="1" latinLnBrk="0" hangingPunct="1">
              <a:lnSpc>
                <a:spcPct val="100000"/>
              </a:lnSpc>
              <a:spcBef>
                <a:spcPts val="600"/>
              </a:spcBef>
              <a:spcAft>
                <a:spcPts val="0"/>
              </a:spcAft>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lnSpc>
                <a:spcPct val="100000"/>
              </a:lnSpc>
              <a:spcBef>
                <a:spcPts val="600"/>
              </a:spcBef>
              <a:spcAft>
                <a:spcPts val="0"/>
              </a:spcAft>
              <a:buFont typeface="Segoe UI" panose="020B0502040204020203"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lnSpc>
                <a:spcPct val="100000"/>
              </a:lnSpc>
              <a:spcBef>
                <a:spcPts val="600"/>
              </a:spcBef>
              <a:spcAft>
                <a:spcPts val="0"/>
              </a:spcAft>
              <a:buClrTx/>
              <a:buFont typeface="Arial" panose="020B0604020202020204" pitchFamily="34" charset="0"/>
              <a:buChar char="•"/>
              <a:defRPr sz="22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lnSpc>
                <a:spcPct val="100000"/>
              </a:lnSpc>
              <a:spcBef>
                <a:spcPts val="600"/>
              </a:spcBef>
              <a:spcAft>
                <a:spcPts val="0"/>
              </a:spcAft>
              <a:buFont typeface="Segoe UI" panose="020B0502040204020203" pitchFamily="34" charset="0"/>
              <a:buChar char="-"/>
              <a:defRPr sz="18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lnSpc>
                <a:spcPct val="100000"/>
              </a:lnSpc>
              <a:spcBef>
                <a:spcPts val="600"/>
              </a:spcBef>
              <a:spcAft>
                <a:spcPts val="0"/>
              </a:spcAft>
              <a:buClrTx/>
              <a:buFont typeface="Arial" panose="020B0604020202020204" pitchFamily="34" charset="0"/>
              <a:buChar char="•"/>
              <a:defRPr sz="18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r>
              <a:rPr lang="en-US" dirty="0">
                <a:latin typeface="Segoe UI"/>
                <a:cs typeface="Segoe UI"/>
              </a:rPr>
              <a:t>2023 Implementation Notes</a:t>
            </a:r>
          </a:p>
          <a:p>
            <a:pPr marL="721995" lvl="1" indent="-366395"/>
            <a:r>
              <a:rPr lang="en-US" dirty="0">
                <a:latin typeface="Segoe UI"/>
                <a:cs typeface="Segoe UI"/>
              </a:rPr>
              <a:t>When was it completed?</a:t>
            </a:r>
          </a:p>
          <a:p>
            <a:pPr marL="721995" lvl="1" indent="-366395"/>
            <a:r>
              <a:rPr lang="en-US" dirty="0">
                <a:latin typeface="Segoe UI"/>
                <a:cs typeface="Segoe UI"/>
              </a:rPr>
              <a:t>Why are you deleting it?</a:t>
            </a:r>
          </a:p>
          <a:p>
            <a:pPr marL="721995" lvl="1" indent="-366395"/>
            <a:r>
              <a:rPr lang="en-US" dirty="0">
                <a:latin typeface="Segoe UI"/>
                <a:cs typeface="Segoe UI"/>
              </a:rPr>
              <a:t>What has been accomplished so far?</a:t>
            </a:r>
          </a:p>
          <a:p>
            <a:pPr marL="721995" lvl="1" indent="-366395"/>
            <a:r>
              <a:rPr lang="en-US" dirty="0">
                <a:latin typeface="Segoe UI"/>
                <a:cs typeface="Segoe UI"/>
              </a:rPr>
              <a:t>What roadblocks have prevented implementation?</a:t>
            </a:r>
          </a:p>
          <a:p>
            <a:pPr marL="721995" lvl="1" indent="-366395"/>
            <a:endParaRPr lang="en-US" dirty="0">
              <a:latin typeface="Segoe UI"/>
              <a:cs typeface="Segoe UI"/>
            </a:endParaRPr>
          </a:p>
          <a:p>
            <a:pPr marL="179700" indent="-366395"/>
            <a:r>
              <a:rPr lang="en-US" dirty="0">
                <a:latin typeface="Segoe UI"/>
                <a:cs typeface="Segoe UI"/>
              </a:rPr>
              <a:t>Update other columns where possible</a:t>
            </a:r>
          </a:p>
          <a:p>
            <a:pPr marL="721995" lvl="1" indent="-366395"/>
            <a:r>
              <a:rPr lang="en-US" dirty="0">
                <a:latin typeface="Segoe UI"/>
                <a:cs typeface="Segoe UI"/>
              </a:rPr>
              <a:t>Schedule/Timeline</a:t>
            </a:r>
          </a:p>
          <a:p>
            <a:pPr marL="721995" lvl="1" indent="-366395"/>
            <a:r>
              <a:rPr lang="en-US" dirty="0">
                <a:latin typeface="Segoe UI"/>
                <a:cs typeface="Segoe UI"/>
              </a:rPr>
              <a:t>Budget</a:t>
            </a:r>
          </a:p>
          <a:p>
            <a:pPr marL="721995" lvl="1" indent="-366395"/>
            <a:r>
              <a:rPr lang="en-US" dirty="0">
                <a:latin typeface="Segoe UI"/>
                <a:cs typeface="Segoe UI"/>
              </a:rPr>
              <a:t>Partner Agencies</a:t>
            </a:r>
          </a:p>
          <a:p>
            <a:pPr marL="721995" lvl="1" indent="-366395"/>
            <a:r>
              <a:rPr lang="en-US" dirty="0">
                <a:latin typeface="Segoe UI"/>
                <a:cs typeface="Segoe UI"/>
              </a:rPr>
              <a:t>Etc.</a:t>
            </a:r>
          </a:p>
        </p:txBody>
      </p:sp>
    </p:spTree>
    <p:extLst>
      <p:ext uri="{BB962C8B-B14F-4D97-AF65-F5344CB8AC3E}">
        <p14:creationId xmlns:p14="http://schemas.microsoft.com/office/powerpoint/2010/main" val="40707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04ED7A38-FC07-9C38-4B63-0A92E41F35C2}"/>
              </a:ext>
            </a:extLst>
          </p:cNvPr>
          <p:cNvSpPr txBox="1">
            <a:spLocks/>
          </p:cNvSpPr>
          <p:nvPr/>
        </p:nvSpPr>
        <p:spPr>
          <a:xfrm>
            <a:off x="540000" y="3152000"/>
            <a:ext cx="6919580" cy="1107996"/>
          </a:xfrm>
          <a:prstGeom prst="rect">
            <a:avLst/>
          </a:prstGeom>
        </p:spPr>
        <p:txBody>
          <a:bodyPr vert="horz" wrap="square" lIns="0" tIns="0" rIns="0" bIns="0" rtlCol="0" anchor="b" anchorCtr="0">
            <a:spAutoFit/>
          </a:bodyPr>
          <a:lstStyle>
            <a:lvl1pPr algn="l" defTabSz="914377"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dirty="0">
                <a:solidFill>
                  <a:schemeClr val="tx1"/>
                </a:solidFill>
              </a:rPr>
              <a:t>Development of New Mitigation Actions</a:t>
            </a:r>
          </a:p>
        </p:txBody>
      </p:sp>
    </p:spTree>
    <p:extLst>
      <p:ext uri="{BB962C8B-B14F-4D97-AF65-F5344CB8AC3E}">
        <p14:creationId xmlns:p14="http://schemas.microsoft.com/office/powerpoint/2010/main" val="2040960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7CAE633-75DD-435E-821A-54997817025C}"/>
              </a:ext>
            </a:extLst>
          </p:cNvPr>
          <p:cNvSpPr>
            <a:spLocks noGrp="1"/>
          </p:cNvSpPr>
          <p:nvPr>
            <p:ph idx="1"/>
          </p:nvPr>
        </p:nvSpPr>
        <p:spPr>
          <a:xfrm>
            <a:off x="791852" y="1093436"/>
            <a:ext cx="10543319" cy="5008010"/>
          </a:xfrm>
        </p:spPr>
        <p:txBody>
          <a:bodyPr>
            <a:normAutofit/>
          </a:bodyPr>
          <a:lstStyle/>
          <a:p>
            <a:pPr marL="346075" indent="-346075">
              <a:lnSpc>
                <a:spcPct val="110000"/>
              </a:lnSpc>
              <a:spcAft>
                <a:spcPct val="0"/>
              </a:spcAft>
              <a:buClr>
                <a:srgbClr val="E48312"/>
              </a:buClr>
              <a:buNone/>
              <a:defRPr/>
            </a:pPr>
            <a:r>
              <a:rPr lang="en-US" altLang="en-US" sz="2600" dirty="0">
                <a:solidFill>
                  <a:schemeClr val="accent1"/>
                </a:solidFill>
                <a:latin typeface="+mn-lt"/>
                <a:cs typeface="Arial" panose="020B0604020202020204" pitchFamily="34" charset="0"/>
              </a:rPr>
              <a:t>►</a:t>
            </a:r>
            <a:r>
              <a:rPr lang="en-US" altLang="en-US" sz="2600" dirty="0">
                <a:solidFill>
                  <a:srgbClr val="5F2167"/>
                </a:solidFill>
                <a:latin typeface="+mn-lt"/>
                <a:cs typeface="Arial" panose="020B0604020202020204" pitchFamily="34" charset="0"/>
              </a:rPr>
              <a:t> Adopting jurisdictions m</a:t>
            </a:r>
            <a:r>
              <a:rPr lang="en-US" altLang="en-US" sz="2600" kern="0" dirty="0">
                <a:solidFill>
                  <a:schemeClr val="tx1"/>
                </a:solidFill>
                <a:latin typeface="+mn-lt"/>
              </a:rPr>
              <a:t>ust have at least one </a:t>
            </a:r>
            <a:r>
              <a:rPr lang="en-US" altLang="en-US" sz="2600" u="sng" kern="0" dirty="0">
                <a:solidFill>
                  <a:schemeClr val="tx1"/>
                </a:solidFill>
                <a:latin typeface="+mn-lt"/>
              </a:rPr>
              <a:t>new</a:t>
            </a:r>
            <a:r>
              <a:rPr lang="en-US" altLang="en-US" sz="2600" kern="0" dirty="0">
                <a:solidFill>
                  <a:schemeClr val="tx1"/>
                </a:solidFill>
                <a:latin typeface="+mn-lt"/>
              </a:rPr>
              <a:t> action</a:t>
            </a:r>
          </a:p>
          <a:p>
            <a:pPr marL="346075" indent="-346075">
              <a:lnSpc>
                <a:spcPct val="110000"/>
              </a:lnSpc>
              <a:spcAft>
                <a:spcPct val="0"/>
              </a:spcAft>
              <a:buClr>
                <a:srgbClr val="E48312"/>
              </a:buClr>
              <a:buNone/>
              <a:defRPr/>
            </a:pPr>
            <a:r>
              <a:rPr lang="en-US" altLang="en-US" sz="2600" dirty="0">
                <a:solidFill>
                  <a:schemeClr val="accent1"/>
                </a:solidFill>
                <a:latin typeface="+mn-lt"/>
                <a:cs typeface="Arial" panose="020B0604020202020204" pitchFamily="34" charset="0"/>
              </a:rPr>
              <a:t>►</a:t>
            </a:r>
            <a:r>
              <a:rPr lang="en-US" altLang="en-US" sz="2600" dirty="0">
                <a:solidFill>
                  <a:srgbClr val="5F2167"/>
                </a:solidFill>
                <a:latin typeface="+mn-lt"/>
                <a:cs typeface="Arial" panose="020B0604020202020204" pitchFamily="34" charset="0"/>
              </a:rPr>
              <a:t> </a:t>
            </a:r>
            <a:r>
              <a:rPr lang="en-US" altLang="en-US" sz="2600" kern="0" dirty="0">
                <a:solidFill>
                  <a:schemeClr val="tx1"/>
                </a:solidFill>
                <a:latin typeface="+mn-lt"/>
                <a:cs typeface="Arial" panose="020B0604020202020204" pitchFamily="34" charset="0"/>
              </a:rPr>
              <a:t>Must have at least one action for each applicable hazard</a:t>
            </a:r>
            <a:endParaRPr lang="en-US" altLang="en-US" sz="2600" dirty="0">
              <a:solidFill>
                <a:schemeClr val="tx1"/>
              </a:solidFill>
              <a:latin typeface="+mn-lt"/>
              <a:cs typeface="Arial" panose="020B0604020202020204" pitchFamily="34" charset="0"/>
            </a:endParaRPr>
          </a:p>
          <a:p>
            <a:pPr marL="346075" indent="-346075">
              <a:lnSpc>
                <a:spcPct val="110000"/>
              </a:lnSpc>
              <a:spcAft>
                <a:spcPct val="0"/>
              </a:spcAft>
              <a:buClr>
                <a:srgbClr val="E48312"/>
              </a:buClr>
              <a:buNone/>
              <a:defRPr/>
            </a:pPr>
            <a:r>
              <a:rPr lang="en-US" altLang="en-US" sz="2600" dirty="0">
                <a:solidFill>
                  <a:schemeClr val="accent1"/>
                </a:solidFill>
                <a:latin typeface="+mn-lt"/>
                <a:cs typeface="Arial" panose="020B0604020202020204" pitchFamily="34" charset="0"/>
              </a:rPr>
              <a:t>►</a:t>
            </a:r>
            <a:r>
              <a:rPr lang="en-US" altLang="en-US" sz="2600" dirty="0">
                <a:solidFill>
                  <a:srgbClr val="5F2167"/>
                </a:solidFill>
                <a:latin typeface="+mn-lt"/>
                <a:cs typeface="Arial" panose="020B0604020202020204" pitchFamily="34" charset="0"/>
              </a:rPr>
              <a:t> </a:t>
            </a:r>
            <a:r>
              <a:rPr lang="en-US" altLang="en-US" sz="2600" dirty="0">
                <a:solidFill>
                  <a:schemeClr val="tx1"/>
                </a:solidFill>
                <a:latin typeface="+mn-lt"/>
                <a:cs typeface="Arial" panose="020B0604020202020204" pitchFamily="34" charset="0"/>
              </a:rPr>
              <a:t>M</a:t>
            </a:r>
            <a:r>
              <a:rPr lang="en-US" altLang="en-US" sz="2600" kern="0" dirty="0">
                <a:solidFill>
                  <a:schemeClr val="tx1"/>
                </a:solidFill>
                <a:latin typeface="+mn-lt"/>
              </a:rPr>
              <a:t>ust </a:t>
            </a:r>
            <a:r>
              <a:rPr lang="en-US" altLang="en-US" sz="2600" kern="0" dirty="0">
                <a:latin typeface="+mn-lt"/>
              </a:rPr>
              <a:t>be “true” mitigation to meet FEMA requirements</a:t>
            </a:r>
          </a:p>
          <a:p>
            <a:pPr marL="346075" indent="-346075">
              <a:lnSpc>
                <a:spcPct val="110000"/>
              </a:lnSpc>
              <a:spcAft>
                <a:spcPct val="0"/>
              </a:spcAft>
              <a:buClr>
                <a:srgbClr val="E48312"/>
              </a:buClr>
              <a:buNone/>
              <a:defRPr/>
            </a:pPr>
            <a:r>
              <a:rPr lang="en-US" altLang="en-US" sz="2600" dirty="0">
                <a:solidFill>
                  <a:srgbClr val="5F2167"/>
                </a:solidFill>
                <a:latin typeface="+mn-lt"/>
                <a:cs typeface="Arial" panose="020B0604020202020204" pitchFamily="34" charset="0"/>
              </a:rPr>
              <a:t>     </a:t>
            </a:r>
            <a:r>
              <a:rPr lang="en-US" altLang="en-US" sz="2600" dirty="0">
                <a:solidFill>
                  <a:schemeClr val="accent1"/>
                </a:solidFill>
                <a:latin typeface="+mn-lt"/>
                <a:cs typeface="Arial" panose="020B0604020202020204" pitchFamily="34" charset="0"/>
              </a:rPr>
              <a:t>►</a:t>
            </a:r>
            <a:r>
              <a:rPr lang="en-US" altLang="en-US" sz="2600" dirty="0">
                <a:solidFill>
                  <a:srgbClr val="5F2167"/>
                </a:solidFill>
                <a:latin typeface="+mn-lt"/>
                <a:cs typeface="Arial" panose="020B0604020202020204" pitchFamily="34" charset="0"/>
              </a:rPr>
              <a:t> </a:t>
            </a:r>
            <a:r>
              <a:rPr lang="en-US" altLang="en-US" sz="2600" kern="0" dirty="0">
                <a:latin typeface="+mn-lt"/>
              </a:rPr>
              <a:t>Preparedness &amp; response actions may also be included </a:t>
            </a:r>
          </a:p>
          <a:p>
            <a:pPr marL="346075" indent="-346075">
              <a:lnSpc>
                <a:spcPct val="110000"/>
              </a:lnSpc>
              <a:spcAft>
                <a:spcPct val="0"/>
              </a:spcAft>
              <a:buClr>
                <a:srgbClr val="E48312"/>
              </a:buClr>
              <a:buNone/>
              <a:defRPr/>
            </a:pPr>
            <a:r>
              <a:rPr lang="en-US" altLang="en-US" sz="2600" dirty="0">
                <a:solidFill>
                  <a:schemeClr val="accent1"/>
                </a:solidFill>
                <a:latin typeface="+mn-lt"/>
                <a:cs typeface="Arial" panose="020B0604020202020204" pitchFamily="34" charset="0"/>
              </a:rPr>
              <a:t>► </a:t>
            </a:r>
            <a:r>
              <a:rPr lang="en-US" altLang="en-US" sz="2600" dirty="0">
                <a:solidFill>
                  <a:schemeClr val="tx1"/>
                </a:solidFill>
                <a:latin typeface="+mn-lt"/>
                <a:cs typeface="Arial" panose="020B0604020202020204" pitchFamily="34" charset="0"/>
              </a:rPr>
              <a:t>Must address one or more mitigation goals/objectives</a:t>
            </a:r>
          </a:p>
          <a:p>
            <a:pPr marL="346075" indent="-346075">
              <a:lnSpc>
                <a:spcPct val="110000"/>
              </a:lnSpc>
              <a:spcAft>
                <a:spcPct val="0"/>
              </a:spcAft>
              <a:buClr>
                <a:srgbClr val="E48312"/>
              </a:buClr>
              <a:buNone/>
              <a:defRPr/>
            </a:pPr>
            <a:r>
              <a:rPr lang="en-US" altLang="en-US" sz="2600" dirty="0">
                <a:solidFill>
                  <a:schemeClr val="accent1"/>
                </a:solidFill>
                <a:latin typeface="+mn-lt"/>
                <a:cs typeface="Arial" panose="020B0604020202020204" pitchFamily="34" charset="0"/>
              </a:rPr>
              <a:t>►</a:t>
            </a:r>
            <a:r>
              <a:rPr lang="en-US" altLang="en-US" sz="2600" dirty="0">
                <a:solidFill>
                  <a:srgbClr val="5F2167"/>
                </a:solidFill>
                <a:latin typeface="+mn-lt"/>
                <a:cs typeface="Arial" panose="020B0604020202020204" pitchFamily="34" charset="0"/>
              </a:rPr>
              <a:t> </a:t>
            </a:r>
            <a:r>
              <a:rPr lang="en-US" altLang="en-US" sz="2600" kern="0" dirty="0">
                <a:latin typeface="+mn-lt"/>
              </a:rPr>
              <a:t>Actions must be prioritized</a:t>
            </a:r>
          </a:p>
          <a:p>
            <a:pPr marL="346075" indent="-346075">
              <a:lnSpc>
                <a:spcPct val="110000"/>
              </a:lnSpc>
              <a:spcAft>
                <a:spcPct val="0"/>
              </a:spcAft>
              <a:buClr>
                <a:srgbClr val="E48312"/>
              </a:buClr>
              <a:buNone/>
              <a:defRPr/>
            </a:pPr>
            <a:r>
              <a:rPr lang="en-US" altLang="en-US" sz="2600" dirty="0">
                <a:solidFill>
                  <a:schemeClr val="accent1"/>
                </a:solidFill>
                <a:latin typeface="+mn-lt"/>
                <a:cs typeface="Arial" panose="020B0604020202020204" pitchFamily="34" charset="0"/>
              </a:rPr>
              <a:t>►</a:t>
            </a:r>
            <a:r>
              <a:rPr lang="en-US" altLang="en-US" sz="2600" dirty="0">
                <a:solidFill>
                  <a:srgbClr val="5F2167"/>
                </a:solidFill>
                <a:latin typeface="+mn-lt"/>
                <a:cs typeface="Arial" panose="020B0604020202020204" pitchFamily="34" charset="0"/>
              </a:rPr>
              <a:t> </a:t>
            </a:r>
            <a:r>
              <a:rPr lang="en-US" altLang="en-US" sz="2600" dirty="0">
                <a:solidFill>
                  <a:schemeClr val="tx1"/>
                </a:solidFill>
                <a:latin typeface="+mn-lt"/>
                <a:cs typeface="Arial" panose="020B0604020202020204" pitchFamily="34" charset="0"/>
              </a:rPr>
              <a:t>Actions must have detail on implementation &amp; administration</a:t>
            </a:r>
          </a:p>
          <a:p>
            <a:pPr marL="346075" indent="-346075">
              <a:lnSpc>
                <a:spcPct val="110000"/>
              </a:lnSpc>
              <a:spcAft>
                <a:spcPct val="0"/>
              </a:spcAft>
              <a:buClr>
                <a:srgbClr val="E48312"/>
              </a:buClr>
              <a:buNone/>
              <a:defRPr/>
            </a:pPr>
            <a:r>
              <a:rPr lang="en-US" altLang="en-US" sz="2600" dirty="0">
                <a:solidFill>
                  <a:schemeClr val="accent1"/>
                </a:solidFill>
                <a:latin typeface="+mn-lt"/>
                <a:cs typeface="Arial" panose="020B0604020202020204" pitchFamily="34" charset="0"/>
              </a:rPr>
              <a:t>►</a:t>
            </a:r>
            <a:r>
              <a:rPr lang="en-US" altLang="en-US" sz="2600" dirty="0">
                <a:solidFill>
                  <a:srgbClr val="5F2167"/>
                </a:solidFill>
                <a:latin typeface="+mn-lt"/>
                <a:cs typeface="Arial" panose="020B0604020202020204" pitchFamily="34" charset="0"/>
              </a:rPr>
              <a:t> </a:t>
            </a:r>
            <a:r>
              <a:rPr lang="en-US" altLang="en-US" sz="2600" kern="0" dirty="0">
                <a:latin typeface="+mn-lt"/>
              </a:rPr>
              <a:t>Actions must have a basic review of benefit vs. cost</a:t>
            </a:r>
          </a:p>
          <a:p>
            <a:pPr marL="346075" indent="-346075">
              <a:lnSpc>
                <a:spcPct val="110000"/>
              </a:lnSpc>
              <a:spcAft>
                <a:spcPct val="0"/>
              </a:spcAft>
              <a:buClr>
                <a:srgbClr val="E48312"/>
              </a:buClr>
              <a:buNone/>
              <a:defRPr/>
            </a:pPr>
            <a:r>
              <a:rPr lang="en-US" altLang="en-US" sz="2600" dirty="0">
                <a:solidFill>
                  <a:schemeClr val="accent1"/>
                </a:solidFill>
                <a:latin typeface="+mn-lt"/>
                <a:cs typeface="Arial" panose="020B0604020202020204" pitchFamily="34" charset="0"/>
              </a:rPr>
              <a:t>►</a:t>
            </a:r>
            <a:r>
              <a:rPr lang="en-US" altLang="en-US" sz="2600" dirty="0">
                <a:solidFill>
                  <a:srgbClr val="5F2167"/>
                </a:solidFill>
                <a:latin typeface="+mn-lt"/>
                <a:cs typeface="Arial" panose="020B0604020202020204" pitchFamily="34" charset="0"/>
              </a:rPr>
              <a:t> </a:t>
            </a:r>
            <a:r>
              <a:rPr lang="en-US" altLang="en-US" sz="2600" kern="0" dirty="0">
                <a:latin typeface="+mn-lt"/>
              </a:rPr>
              <a:t>Must include actions that address existing and future development</a:t>
            </a:r>
          </a:p>
        </p:txBody>
      </p:sp>
      <p:sp>
        <p:nvSpPr>
          <p:cNvPr id="12" name="Text Placeholder 2">
            <a:extLst>
              <a:ext uri="{FF2B5EF4-FFF2-40B4-BE49-F238E27FC236}">
                <a16:creationId xmlns:a16="http://schemas.microsoft.com/office/drawing/2014/main" id="{21C8AEA6-71D7-406B-B336-2BD69E9CC46F}"/>
              </a:ext>
            </a:extLst>
          </p:cNvPr>
          <p:cNvSpPr>
            <a:spLocks noGrp="1"/>
          </p:cNvSpPr>
          <p:nvPr>
            <p:ph type="body" sz="quarter" idx="13"/>
          </p:nvPr>
        </p:nvSpPr>
        <p:spPr>
          <a:xfrm>
            <a:off x="584313" y="251741"/>
            <a:ext cx="8208912" cy="696027"/>
          </a:xfrm>
        </p:spPr>
        <p:txBody>
          <a:bodyPr/>
          <a:lstStyle/>
          <a:p>
            <a:r>
              <a:rPr lang="en-GB" b="1" dirty="0"/>
              <a:t>Disaster Mitigation Act Requirements</a:t>
            </a:r>
          </a:p>
        </p:txBody>
      </p:sp>
    </p:spTree>
    <p:extLst>
      <p:ext uri="{BB962C8B-B14F-4D97-AF65-F5344CB8AC3E}">
        <p14:creationId xmlns:p14="http://schemas.microsoft.com/office/powerpoint/2010/main" val="151224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7CAE633-75DD-435E-821A-54997817025C}"/>
              </a:ext>
            </a:extLst>
          </p:cNvPr>
          <p:cNvSpPr>
            <a:spLocks noGrp="1"/>
          </p:cNvSpPr>
          <p:nvPr>
            <p:ph idx="1"/>
          </p:nvPr>
        </p:nvSpPr>
        <p:spPr>
          <a:xfrm>
            <a:off x="791853" y="1366887"/>
            <a:ext cx="8446416" cy="2911200"/>
          </a:xfrm>
        </p:spPr>
        <p:txBody>
          <a:bodyPr>
            <a:normAutofit/>
          </a:bodyPr>
          <a:lstStyle/>
          <a:p>
            <a:pPr algn="ctr">
              <a:lnSpc>
                <a:spcPct val="110000"/>
              </a:lnSpc>
              <a:spcAft>
                <a:spcPct val="0"/>
              </a:spcAft>
              <a:buClr>
                <a:srgbClr val="E48312"/>
              </a:buClr>
              <a:buNone/>
              <a:defRPr/>
            </a:pPr>
            <a:r>
              <a:rPr lang="en-US" altLang="en-US" sz="3200" kern="0" dirty="0">
                <a:solidFill>
                  <a:schemeClr val="tx1"/>
                </a:solidFill>
                <a:latin typeface="+mn-lt"/>
                <a:cs typeface="Arial" panose="020B0604020202020204" pitchFamily="34" charset="0"/>
              </a:rPr>
              <a:t>The mitigation strategy is a “wish list” </a:t>
            </a:r>
          </a:p>
          <a:p>
            <a:pPr algn="ctr">
              <a:lnSpc>
                <a:spcPct val="110000"/>
              </a:lnSpc>
              <a:spcAft>
                <a:spcPct val="0"/>
              </a:spcAft>
              <a:buClr>
                <a:srgbClr val="E48312"/>
              </a:buClr>
              <a:buNone/>
              <a:defRPr/>
            </a:pPr>
            <a:r>
              <a:rPr lang="en-US" altLang="en-US" sz="3200" u="sng" kern="0" dirty="0">
                <a:solidFill>
                  <a:schemeClr val="tx1"/>
                </a:solidFill>
                <a:latin typeface="+mn-lt"/>
                <a:cs typeface="Arial" panose="020B0604020202020204" pitchFamily="34" charset="0"/>
              </a:rPr>
              <a:t>not </a:t>
            </a:r>
            <a:r>
              <a:rPr lang="en-US" altLang="en-US" sz="3200" kern="0" dirty="0">
                <a:solidFill>
                  <a:schemeClr val="tx1"/>
                </a:solidFill>
                <a:latin typeface="+mn-lt"/>
                <a:cs typeface="Arial" panose="020B0604020202020204" pitchFamily="34" charset="0"/>
              </a:rPr>
              <a:t>a commitment of resources. </a:t>
            </a:r>
          </a:p>
          <a:p>
            <a:pPr marL="346075" indent="-346075">
              <a:lnSpc>
                <a:spcPct val="110000"/>
              </a:lnSpc>
              <a:spcAft>
                <a:spcPct val="0"/>
              </a:spcAft>
              <a:buClr>
                <a:srgbClr val="E48312"/>
              </a:buClr>
              <a:buNone/>
              <a:defRPr/>
            </a:pPr>
            <a:endParaRPr lang="en-US" altLang="en-US" sz="3200" kern="0" dirty="0">
              <a:latin typeface="+mn-lt"/>
            </a:endParaRPr>
          </a:p>
        </p:txBody>
      </p:sp>
      <p:sp>
        <p:nvSpPr>
          <p:cNvPr id="12" name="Text Placeholder 2">
            <a:extLst>
              <a:ext uri="{FF2B5EF4-FFF2-40B4-BE49-F238E27FC236}">
                <a16:creationId xmlns:a16="http://schemas.microsoft.com/office/drawing/2014/main" id="{21C8AEA6-71D7-406B-B336-2BD69E9CC46F}"/>
              </a:ext>
            </a:extLst>
          </p:cNvPr>
          <p:cNvSpPr>
            <a:spLocks noGrp="1"/>
          </p:cNvSpPr>
          <p:nvPr>
            <p:ph type="body" sz="quarter" idx="13"/>
          </p:nvPr>
        </p:nvSpPr>
        <p:spPr>
          <a:xfrm>
            <a:off x="584313" y="251741"/>
            <a:ext cx="8208912" cy="696027"/>
          </a:xfrm>
        </p:spPr>
        <p:txBody>
          <a:bodyPr/>
          <a:lstStyle/>
          <a:p>
            <a:r>
              <a:rPr lang="en-GB" b="1" dirty="0"/>
              <a:t>New Mitigation Actions Are Not “Binding”</a:t>
            </a:r>
          </a:p>
        </p:txBody>
      </p:sp>
    </p:spTree>
    <p:extLst>
      <p:ext uri="{BB962C8B-B14F-4D97-AF65-F5344CB8AC3E}">
        <p14:creationId xmlns:p14="http://schemas.microsoft.com/office/powerpoint/2010/main" val="1551745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7CAE633-75DD-435E-821A-54997817025C}"/>
              </a:ext>
            </a:extLst>
          </p:cNvPr>
          <p:cNvSpPr>
            <a:spLocks noGrp="1"/>
          </p:cNvSpPr>
          <p:nvPr>
            <p:ph idx="1"/>
          </p:nvPr>
        </p:nvSpPr>
        <p:spPr>
          <a:xfrm>
            <a:off x="584312" y="1093436"/>
            <a:ext cx="10930025" cy="5008010"/>
          </a:xfrm>
        </p:spPr>
        <p:txBody>
          <a:bodyPr>
            <a:normAutofit fontScale="85000" lnSpcReduction="20000"/>
          </a:bodyPr>
          <a:lstStyle/>
          <a:p>
            <a:pPr marL="342900" marR="0" lvl="0" indent="-342900">
              <a:lnSpc>
                <a:spcPct val="107000"/>
              </a:lnSpc>
              <a:spcBef>
                <a:spcPts val="0"/>
              </a:spcBef>
              <a:spcAft>
                <a:spcPts val="600"/>
              </a:spcAft>
              <a:buFont typeface="+mj-lt"/>
              <a:buAutoNum type="arabicPeriod"/>
            </a:pPr>
            <a:r>
              <a:rPr lang="en-US" sz="2800" dirty="0">
                <a:effectLst/>
                <a:ea typeface="Calibri" panose="020F0502020204030204" pitchFamily="34" charset="0"/>
              </a:rPr>
              <a:t>Reduce impacts to people, property, the environment, and the economy from hazards. </a:t>
            </a:r>
          </a:p>
          <a:p>
            <a:pPr marL="342900" marR="0" lvl="0" indent="-342900">
              <a:lnSpc>
                <a:spcPct val="107000"/>
              </a:lnSpc>
              <a:spcBef>
                <a:spcPts val="0"/>
              </a:spcBef>
              <a:spcAft>
                <a:spcPts val="600"/>
              </a:spcAft>
              <a:buFont typeface="+mj-lt"/>
              <a:buAutoNum type="arabicPeriod"/>
            </a:pPr>
            <a:r>
              <a:rPr lang="en-US" sz="2800" dirty="0">
                <a:ea typeface="Calibri" panose="020F0502020204030204" pitchFamily="34" charset="0"/>
              </a:rPr>
              <a:t>Protect community lifelines and critical infrastructure to ensure the continuity of essential services.</a:t>
            </a:r>
          </a:p>
          <a:p>
            <a:pPr marL="342900" marR="0" lvl="0" indent="-342900">
              <a:lnSpc>
                <a:spcPct val="107000"/>
              </a:lnSpc>
              <a:spcBef>
                <a:spcPts val="0"/>
              </a:spcBef>
              <a:spcAft>
                <a:spcPts val="600"/>
              </a:spcAft>
              <a:buFont typeface="+mj-lt"/>
              <a:buAutoNum type="arabicPeriod"/>
            </a:pPr>
            <a:r>
              <a:rPr lang="en-US" sz="2800" dirty="0">
                <a:ea typeface="Calibri" panose="020F0502020204030204" pitchFamily="34" charset="0"/>
              </a:rPr>
              <a:t>Promote education and outreach to the public around hazards and mitigation.</a:t>
            </a:r>
          </a:p>
          <a:p>
            <a:pPr marL="342900" marR="0" lvl="0" indent="-342900">
              <a:lnSpc>
                <a:spcPct val="107000"/>
              </a:lnSpc>
              <a:spcBef>
                <a:spcPts val="0"/>
              </a:spcBef>
              <a:spcAft>
                <a:spcPts val="600"/>
              </a:spcAft>
              <a:buFont typeface="+mj-lt"/>
              <a:buAutoNum type="arabicPeriod"/>
            </a:pPr>
            <a:r>
              <a:rPr lang="en-US" sz="2800" dirty="0">
                <a:ea typeface="Calibri" panose="020F0502020204030204" pitchFamily="34" charset="0"/>
              </a:rPr>
              <a:t>Promote regional cooperation and leverage partnerships in mitigation solutions.</a:t>
            </a:r>
          </a:p>
          <a:p>
            <a:pPr marL="342900" marR="0" lvl="0" indent="-342900">
              <a:lnSpc>
                <a:spcPct val="107000"/>
              </a:lnSpc>
              <a:spcBef>
                <a:spcPts val="0"/>
              </a:spcBef>
              <a:spcAft>
                <a:spcPts val="600"/>
              </a:spcAft>
              <a:buFont typeface="+mj-lt"/>
              <a:buAutoNum type="arabicPeriod"/>
            </a:pPr>
            <a:r>
              <a:rPr lang="en-US" sz="2800" dirty="0">
                <a:ea typeface="Calibri" panose="020F0502020204030204" pitchFamily="34" charset="0"/>
              </a:rPr>
              <a:t>Sustain and enhance jurisdictional capabilities to enact mitigation activities.</a:t>
            </a:r>
          </a:p>
          <a:p>
            <a:pPr marL="342900" marR="0" lvl="0" indent="-342900">
              <a:lnSpc>
                <a:spcPct val="107000"/>
              </a:lnSpc>
              <a:spcBef>
                <a:spcPts val="0"/>
              </a:spcBef>
              <a:spcAft>
                <a:spcPts val="600"/>
              </a:spcAft>
              <a:buFont typeface="+mj-lt"/>
              <a:buAutoNum type="arabicPeriod"/>
            </a:pPr>
            <a:r>
              <a:rPr lang="en-US" sz="2800" dirty="0">
                <a:ea typeface="Calibri" panose="020F0502020204030204" pitchFamily="34" charset="0"/>
              </a:rPr>
              <a:t>Integrate hazard mitigation into other plans, processes, and regulations.</a:t>
            </a:r>
          </a:p>
          <a:p>
            <a:pPr marL="342900" marR="0" lvl="0" indent="-342900">
              <a:lnSpc>
                <a:spcPct val="107000"/>
              </a:lnSpc>
              <a:spcBef>
                <a:spcPts val="0"/>
              </a:spcBef>
              <a:spcAft>
                <a:spcPts val="600"/>
              </a:spcAft>
              <a:buFont typeface="+mj-lt"/>
              <a:buAutoNum type="arabicPeriod"/>
            </a:pPr>
            <a:r>
              <a:rPr lang="en-US" sz="2800" dirty="0">
                <a:ea typeface="Calibri" panose="020F0502020204030204" pitchFamily="34" charset="0"/>
              </a:rPr>
              <a:t>Ensure local mitigation programs address underrepresented groups and protect socially vulnerable populations.</a:t>
            </a:r>
          </a:p>
          <a:p>
            <a:pPr marL="342900" marR="0" lvl="0" indent="-342900">
              <a:lnSpc>
                <a:spcPct val="107000"/>
              </a:lnSpc>
              <a:spcBef>
                <a:spcPts val="0"/>
              </a:spcBef>
              <a:spcAft>
                <a:spcPts val="600"/>
              </a:spcAft>
              <a:buFont typeface="+mj-lt"/>
              <a:buAutoNum type="arabicPeriod"/>
            </a:pPr>
            <a:r>
              <a:rPr lang="en-US" sz="2800" dirty="0">
                <a:ea typeface="Calibri" panose="020F0502020204030204" pitchFamily="34" charset="0"/>
              </a:rPr>
              <a:t>Incorporate the potential impacts of climate change into all mitigation activities.</a:t>
            </a:r>
          </a:p>
          <a:p>
            <a:pPr marL="342900" marR="0" lvl="0" indent="-342900">
              <a:lnSpc>
                <a:spcPct val="107000"/>
              </a:lnSpc>
              <a:spcBef>
                <a:spcPts val="0"/>
              </a:spcBef>
              <a:spcAft>
                <a:spcPts val="600"/>
              </a:spcAft>
              <a:buFont typeface="+mj-lt"/>
              <a:buAutoNum type="arabicPeriod"/>
            </a:pPr>
            <a:endParaRPr lang="en-US" sz="2800" dirty="0">
              <a:effectLst/>
              <a:ea typeface="Calibri" panose="020F0502020204030204" pitchFamily="34" charset="0"/>
            </a:endParaRPr>
          </a:p>
        </p:txBody>
      </p:sp>
      <p:sp>
        <p:nvSpPr>
          <p:cNvPr id="12" name="Text Placeholder 2">
            <a:extLst>
              <a:ext uri="{FF2B5EF4-FFF2-40B4-BE49-F238E27FC236}">
                <a16:creationId xmlns:a16="http://schemas.microsoft.com/office/drawing/2014/main" id="{21C8AEA6-71D7-406B-B336-2BD69E9CC46F}"/>
              </a:ext>
            </a:extLst>
          </p:cNvPr>
          <p:cNvSpPr>
            <a:spLocks noGrp="1"/>
          </p:cNvSpPr>
          <p:nvPr>
            <p:ph type="body" sz="quarter" idx="13"/>
          </p:nvPr>
        </p:nvSpPr>
        <p:spPr>
          <a:xfrm>
            <a:off x="584313" y="251741"/>
            <a:ext cx="8208912" cy="696027"/>
          </a:xfrm>
        </p:spPr>
        <p:txBody>
          <a:bodyPr/>
          <a:lstStyle/>
          <a:p>
            <a:r>
              <a:rPr lang="en-GB" b="1" dirty="0"/>
              <a:t>DRAFT Western Region Mitigation Goals</a:t>
            </a:r>
          </a:p>
        </p:txBody>
      </p:sp>
    </p:spTree>
    <p:extLst>
      <p:ext uri="{BB962C8B-B14F-4D97-AF65-F5344CB8AC3E}">
        <p14:creationId xmlns:p14="http://schemas.microsoft.com/office/powerpoint/2010/main" val="2389750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0566A-B26A-4DC9-B07F-D74DF4D9F6D0}"/>
              </a:ext>
            </a:extLst>
          </p:cNvPr>
          <p:cNvSpPr>
            <a:spLocks noGrp="1"/>
          </p:cNvSpPr>
          <p:nvPr>
            <p:ph idx="1"/>
          </p:nvPr>
        </p:nvSpPr>
        <p:spPr>
          <a:xfrm>
            <a:off x="606075" y="1179343"/>
            <a:ext cx="9240454" cy="4407050"/>
          </a:xfrm>
        </p:spPr>
        <p:txBody>
          <a:bodyPr>
            <a:normAutofit lnSpcReduction="10000"/>
          </a:bodyPr>
          <a:lstStyle/>
          <a:p>
            <a:pPr marL="0" indent="0">
              <a:buNone/>
            </a:pPr>
            <a:r>
              <a:rPr lang="en-US" b="1"/>
              <a:t>Goals</a:t>
            </a:r>
            <a:endParaRPr lang="en-US"/>
          </a:p>
          <a:p>
            <a:pPr marL="282575" indent="-179388"/>
            <a:r>
              <a:rPr lang="en-US"/>
              <a:t>General guidelines that explain what you want to achieve</a:t>
            </a:r>
          </a:p>
          <a:p>
            <a:pPr marL="282575" indent="-179388"/>
            <a:r>
              <a:rPr lang="en-US"/>
              <a:t>Usually broad policy/vision statements</a:t>
            </a:r>
          </a:p>
          <a:p>
            <a:pPr marL="0" indent="0">
              <a:buNone/>
            </a:pPr>
            <a:r>
              <a:rPr lang="en-US" b="1"/>
              <a:t>Objectives</a:t>
            </a:r>
            <a:r>
              <a:rPr lang="en-US"/>
              <a:t> (optional)</a:t>
            </a:r>
          </a:p>
          <a:p>
            <a:pPr marL="282575" indent="-179388"/>
            <a:r>
              <a:rPr lang="en-US"/>
              <a:t>Define strategies or implementation steps to attain goals </a:t>
            </a:r>
          </a:p>
          <a:p>
            <a:pPr marL="282575" indent="-179388"/>
            <a:r>
              <a:rPr lang="en-US"/>
              <a:t>Specific and measurable</a:t>
            </a:r>
          </a:p>
          <a:p>
            <a:pPr marL="0" indent="0">
              <a:buNone/>
            </a:pPr>
            <a:r>
              <a:rPr lang="en-US" b="1"/>
              <a:t>Actions</a:t>
            </a:r>
          </a:p>
          <a:p>
            <a:pPr marL="282575" indent="-179388"/>
            <a:r>
              <a:rPr lang="en-US"/>
              <a:t>Specific projects/activities to achieve goals &amp; objectives</a:t>
            </a:r>
          </a:p>
          <a:p>
            <a:endParaRPr lang="en-US"/>
          </a:p>
        </p:txBody>
      </p:sp>
      <p:sp>
        <p:nvSpPr>
          <p:cNvPr id="3" name="Text Placeholder 2">
            <a:extLst>
              <a:ext uri="{FF2B5EF4-FFF2-40B4-BE49-F238E27FC236}">
                <a16:creationId xmlns:a16="http://schemas.microsoft.com/office/drawing/2014/main" id="{421A1175-BAA4-4A10-93F9-BD05E1863230}"/>
              </a:ext>
            </a:extLst>
          </p:cNvPr>
          <p:cNvSpPr>
            <a:spLocks noGrp="1"/>
          </p:cNvSpPr>
          <p:nvPr>
            <p:ph type="body" sz="quarter" idx="13"/>
          </p:nvPr>
        </p:nvSpPr>
        <p:spPr>
          <a:xfrm>
            <a:off x="602067" y="267172"/>
            <a:ext cx="10945216" cy="610255"/>
          </a:xfrm>
        </p:spPr>
        <p:txBody>
          <a:bodyPr/>
          <a:lstStyle/>
          <a:p>
            <a:r>
              <a:rPr lang="en-US" b="1" dirty="0"/>
              <a:t>Mitigation Strategy Elements</a:t>
            </a:r>
          </a:p>
        </p:txBody>
      </p:sp>
      <p:pic>
        <p:nvPicPr>
          <p:cNvPr id="9" name="Picture 8">
            <a:extLst>
              <a:ext uri="{FF2B5EF4-FFF2-40B4-BE49-F238E27FC236}">
                <a16:creationId xmlns:a16="http://schemas.microsoft.com/office/drawing/2014/main" id="{5C830886-3B77-430A-8BBF-29368913FB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8969" y="5379796"/>
            <a:ext cx="7751412" cy="1249928"/>
          </a:xfrm>
          <a:prstGeom prst="rect">
            <a:avLst/>
          </a:prstGeom>
        </p:spPr>
      </p:pic>
    </p:spTree>
    <p:extLst>
      <p:ext uri="{BB962C8B-B14F-4D97-AF65-F5344CB8AC3E}">
        <p14:creationId xmlns:p14="http://schemas.microsoft.com/office/powerpoint/2010/main" val="2953812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21C8AEA6-71D7-406B-B336-2BD69E9CC46F}"/>
              </a:ext>
            </a:extLst>
          </p:cNvPr>
          <p:cNvSpPr>
            <a:spLocks noGrp="1"/>
          </p:cNvSpPr>
          <p:nvPr>
            <p:ph type="body" sz="quarter" idx="13"/>
          </p:nvPr>
        </p:nvSpPr>
        <p:spPr>
          <a:xfrm>
            <a:off x="584312" y="251741"/>
            <a:ext cx="9851159" cy="696027"/>
          </a:xfrm>
        </p:spPr>
        <p:txBody>
          <a:bodyPr/>
          <a:lstStyle/>
          <a:p>
            <a:r>
              <a:rPr lang="en-GB" b="1" dirty="0"/>
              <a:t>Western Region Hazards – DRAFT Significance Rankings</a:t>
            </a:r>
          </a:p>
        </p:txBody>
      </p:sp>
      <p:graphicFrame>
        <p:nvGraphicFramePr>
          <p:cNvPr id="5" name="Content Placeholder 3">
            <a:extLst>
              <a:ext uri="{FF2B5EF4-FFF2-40B4-BE49-F238E27FC236}">
                <a16:creationId xmlns:a16="http://schemas.microsoft.com/office/drawing/2014/main" id="{C9E6B9E6-1B65-6E85-A300-840CC811D4AB}"/>
              </a:ext>
            </a:extLst>
          </p:cNvPr>
          <p:cNvGraphicFramePr>
            <a:graphicFrameLocks/>
          </p:cNvGraphicFramePr>
          <p:nvPr>
            <p:extLst>
              <p:ext uri="{D42A27DB-BD31-4B8C-83A1-F6EECF244321}">
                <p14:modId xmlns:p14="http://schemas.microsoft.com/office/powerpoint/2010/main" val="763152104"/>
              </p:ext>
            </p:extLst>
          </p:nvPr>
        </p:nvGraphicFramePr>
        <p:xfrm>
          <a:off x="650449" y="1109634"/>
          <a:ext cx="10891101" cy="5188281"/>
        </p:xfrm>
        <a:graphic>
          <a:graphicData uri="http://schemas.openxmlformats.org/drawingml/2006/table">
            <a:tbl>
              <a:tblPr firstRow="1" firstCol="1" bandRow="1">
                <a:tableStyleId>{21E4AEA4-8DFA-4A89-87EB-49C32662AFE0}</a:tableStyleId>
              </a:tblPr>
              <a:tblGrid>
                <a:gridCol w="2872692">
                  <a:extLst>
                    <a:ext uri="{9D8B030D-6E8A-4147-A177-3AD203B41FA5}">
                      <a16:colId xmlns:a16="http://schemas.microsoft.com/office/drawing/2014/main" val="4060628637"/>
                    </a:ext>
                  </a:extLst>
                </a:gridCol>
                <a:gridCol w="2158802">
                  <a:extLst>
                    <a:ext uri="{9D8B030D-6E8A-4147-A177-3AD203B41FA5}">
                      <a16:colId xmlns:a16="http://schemas.microsoft.com/office/drawing/2014/main" val="1079777523"/>
                    </a:ext>
                  </a:extLst>
                </a:gridCol>
                <a:gridCol w="2467203">
                  <a:extLst>
                    <a:ext uri="{9D8B030D-6E8A-4147-A177-3AD203B41FA5}">
                      <a16:colId xmlns:a16="http://schemas.microsoft.com/office/drawing/2014/main" val="1880136105"/>
                    </a:ext>
                  </a:extLst>
                </a:gridCol>
                <a:gridCol w="1747602">
                  <a:extLst>
                    <a:ext uri="{9D8B030D-6E8A-4147-A177-3AD203B41FA5}">
                      <a16:colId xmlns:a16="http://schemas.microsoft.com/office/drawing/2014/main" val="1822154803"/>
                    </a:ext>
                  </a:extLst>
                </a:gridCol>
                <a:gridCol w="1644802">
                  <a:extLst>
                    <a:ext uri="{9D8B030D-6E8A-4147-A177-3AD203B41FA5}">
                      <a16:colId xmlns:a16="http://schemas.microsoft.com/office/drawing/2014/main" val="546457570"/>
                    </a:ext>
                  </a:extLst>
                </a:gridCol>
              </a:tblGrid>
              <a:tr h="305193">
                <a:tc>
                  <a:txBody>
                    <a:bodyPr/>
                    <a:lstStyle/>
                    <a:p>
                      <a:pPr marL="0" marR="0" algn="l">
                        <a:lnSpc>
                          <a:spcPct val="110000"/>
                        </a:lnSpc>
                        <a:spcBef>
                          <a:spcPts val="0"/>
                        </a:spcBef>
                        <a:spcAft>
                          <a:spcPts val="600"/>
                        </a:spcAft>
                      </a:pPr>
                      <a:r>
                        <a:rPr lang="en-US" sz="1400" dirty="0">
                          <a:solidFill>
                            <a:schemeClr val="tx1"/>
                          </a:solidFill>
                          <a:effectLst/>
                        </a:rPr>
                        <a:t>Hazard</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dirty="0">
                          <a:solidFill>
                            <a:schemeClr val="tx1"/>
                          </a:solidFill>
                          <a:effectLst/>
                        </a:rPr>
                        <a:t>Geographic Area</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a:solidFill>
                            <a:schemeClr val="tx1"/>
                          </a:solidFill>
                          <a:effectLst/>
                        </a:rPr>
                        <a:t>Magnitude/ Severity</a:t>
                      </a:r>
                      <a:endParaRPr lang="en-US" sz="140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a:solidFill>
                            <a:schemeClr val="tx1"/>
                          </a:solidFill>
                          <a:effectLst/>
                        </a:rPr>
                        <a:t>Probability</a:t>
                      </a:r>
                      <a:endParaRPr lang="en-US" sz="140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a:solidFill>
                            <a:schemeClr val="tx1"/>
                          </a:solidFill>
                          <a:effectLst/>
                        </a:rPr>
                        <a:t>Significance</a:t>
                      </a:r>
                      <a:endParaRPr lang="en-US" sz="140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14467952"/>
                  </a:ext>
                </a:extLst>
              </a:tr>
              <a:tr h="305193">
                <a:tc>
                  <a:txBody>
                    <a:bodyPr/>
                    <a:lstStyle/>
                    <a:p>
                      <a:pPr marL="0" marR="0" algn="l">
                        <a:lnSpc>
                          <a:spcPct val="110000"/>
                        </a:lnSpc>
                        <a:spcBef>
                          <a:spcPts val="0"/>
                        </a:spcBef>
                        <a:spcAft>
                          <a:spcPts val="600"/>
                        </a:spcAft>
                      </a:pPr>
                      <a:r>
                        <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rPr>
                        <a:t>Avalanche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Limited</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Low</a:t>
                      </a:r>
                    </a:p>
                  </a:txBody>
                  <a:tcPr marL="68580" marR="68580" marT="0" marB="0" anchor="ctr">
                    <a:solidFill>
                      <a:srgbClr val="92D050"/>
                    </a:solidFill>
                  </a:tcPr>
                </a:tc>
                <a:extLst>
                  <a:ext uri="{0D108BD9-81ED-4DB2-BD59-A6C34878D82A}">
                    <a16:rowId xmlns:a16="http://schemas.microsoft.com/office/drawing/2014/main" val="2018996750"/>
                  </a:ext>
                </a:extLst>
              </a:tr>
              <a:tr h="305193">
                <a:tc>
                  <a:txBody>
                    <a:bodyPr/>
                    <a:lstStyle/>
                    <a:p>
                      <a:pPr marL="0" marR="0" algn="l">
                        <a:lnSpc>
                          <a:spcPct val="110000"/>
                        </a:lnSpc>
                        <a:spcBef>
                          <a:spcPts val="0"/>
                        </a:spcBef>
                        <a:spcAft>
                          <a:spcPts val="600"/>
                        </a:spcAft>
                      </a:pPr>
                      <a:r>
                        <a:rPr lang="en-US" sz="1400" dirty="0">
                          <a:solidFill>
                            <a:schemeClr val="tx1"/>
                          </a:solidFill>
                          <a:effectLst/>
                        </a:rPr>
                        <a:t>Communicable Disease</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Occasional</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3276176182"/>
                  </a:ext>
                </a:extLst>
              </a:tr>
              <a:tr h="305193">
                <a:tc>
                  <a:txBody>
                    <a:bodyPr/>
                    <a:lstStyle/>
                    <a:p>
                      <a:pPr marL="0" marR="0" algn="l">
                        <a:lnSpc>
                          <a:spcPct val="110000"/>
                        </a:lnSpc>
                        <a:spcBef>
                          <a:spcPts val="0"/>
                        </a:spcBef>
                        <a:spcAft>
                          <a:spcPts val="600"/>
                        </a:spcAft>
                      </a:pPr>
                      <a:r>
                        <a:rPr lang="en-US" sz="1400" dirty="0">
                          <a:solidFill>
                            <a:schemeClr val="tx1"/>
                          </a:solidFill>
                          <a:effectLst/>
                        </a:rPr>
                        <a:t>Cyber-Attack</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Significant</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Occasional</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1013041622"/>
                  </a:ext>
                </a:extLst>
              </a:tr>
              <a:tr h="305193">
                <a:tc>
                  <a:txBody>
                    <a:bodyPr/>
                    <a:lstStyle/>
                    <a:p>
                      <a:pPr marL="0" marR="0" algn="l">
                        <a:lnSpc>
                          <a:spcPct val="110000"/>
                        </a:lnSpc>
                        <a:spcBef>
                          <a:spcPts val="0"/>
                        </a:spcBef>
                        <a:spcAft>
                          <a:spcPts val="600"/>
                        </a:spcAft>
                      </a:pPr>
                      <a:r>
                        <a:rPr lang="en-US" sz="1400" dirty="0">
                          <a:solidFill>
                            <a:schemeClr val="tx1"/>
                          </a:solidFill>
                          <a:effectLst/>
                        </a:rPr>
                        <a:t>Dam Failure</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Significant</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Unlikely</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1030722115"/>
                  </a:ext>
                </a:extLst>
              </a:tr>
              <a:tr h="305193">
                <a:tc>
                  <a:txBody>
                    <a:bodyPr/>
                    <a:lstStyle/>
                    <a:p>
                      <a:pPr marL="0" marR="0" algn="l">
                        <a:lnSpc>
                          <a:spcPct val="110000"/>
                        </a:lnSpc>
                        <a:spcBef>
                          <a:spcPts val="0"/>
                        </a:spcBef>
                        <a:spcAft>
                          <a:spcPts val="600"/>
                        </a:spcAft>
                      </a:pPr>
                      <a:r>
                        <a:rPr lang="en-US" sz="1400">
                          <a:solidFill>
                            <a:schemeClr val="tx1"/>
                          </a:solidFill>
                          <a:effectLst/>
                        </a:rPr>
                        <a:t>Drought</a:t>
                      </a:r>
                      <a:endParaRPr lang="en-US" sz="140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a:t>
                      </a:r>
                    </a:p>
                  </a:txBody>
                  <a:tcPr marL="68580" marR="68580" marT="0" marB="0" anchor="ctr">
                    <a:solidFill>
                      <a:srgbClr val="FF7C80"/>
                    </a:solidFill>
                  </a:tcPr>
                </a:tc>
                <a:extLst>
                  <a:ext uri="{0D108BD9-81ED-4DB2-BD59-A6C34878D82A}">
                    <a16:rowId xmlns:a16="http://schemas.microsoft.com/office/drawing/2014/main" val="1007193879"/>
                  </a:ext>
                </a:extLst>
              </a:tr>
              <a:tr h="305193">
                <a:tc>
                  <a:txBody>
                    <a:bodyPr/>
                    <a:lstStyle/>
                    <a:p>
                      <a:pPr marL="0" marR="0" algn="l">
                        <a:lnSpc>
                          <a:spcPct val="110000"/>
                        </a:lnSpc>
                        <a:spcBef>
                          <a:spcPts val="0"/>
                        </a:spcBef>
                        <a:spcAft>
                          <a:spcPts val="600"/>
                        </a:spcAft>
                      </a:pPr>
                      <a:r>
                        <a:rPr lang="en-US" sz="1400" dirty="0">
                          <a:solidFill>
                            <a:schemeClr val="tx1"/>
                          </a:solidFill>
                          <a:effectLst/>
                        </a:rPr>
                        <a:t>Earthquake</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3897384190"/>
                  </a:ext>
                </a:extLst>
              </a:tr>
              <a:tr h="305193">
                <a:tc>
                  <a:txBody>
                    <a:bodyPr/>
                    <a:lstStyle/>
                    <a:p>
                      <a:pPr marL="0" marR="0" algn="l">
                        <a:lnSpc>
                          <a:spcPct val="110000"/>
                        </a:lnSpc>
                        <a:spcBef>
                          <a:spcPts val="0"/>
                        </a:spcBef>
                        <a:spcAft>
                          <a:spcPts val="600"/>
                        </a:spcAft>
                      </a:pPr>
                      <a:r>
                        <a:rPr lang="en-US" sz="1400" dirty="0">
                          <a:solidFill>
                            <a:schemeClr val="tx1"/>
                          </a:solidFill>
                          <a:effectLst/>
                        </a:rPr>
                        <a:t>Flooding</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Significant</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a:t>
                      </a:r>
                    </a:p>
                  </a:txBody>
                  <a:tcPr marL="68580" marR="68580" marT="0" marB="0" anchor="ctr">
                    <a:solidFill>
                      <a:srgbClr val="FF7C80"/>
                    </a:solidFill>
                  </a:tcPr>
                </a:tc>
                <a:extLst>
                  <a:ext uri="{0D108BD9-81ED-4DB2-BD59-A6C34878D82A}">
                    <a16:rowId xmlns:a16="http://schemas.microsoft.com/office/drawing/2014/main" val="2908687225"/>
                  </a:ext>
                </a:extLst>
              </a:tr>
              <a:tr h="305193">
                <a:tc>
                  <a:txBody>
                    <a:bodyPr/>
                    <a:lstStyle/>
                    <a:p>
                      <a:pPr marL="0" marR="0" algn="l">
                        <a:lnSpc>
                          <a:spcPct val="110000"/>
                        </a:lnSpc>
                        <a:spcBef>
                          <a:spcPts val="0"/>
                        </a:spcBef>
                        <a:spcAft>
                          <a:spcPts val="600"/>
                        </a:spcAft>
                      </a:pPr>
                      <a:r>
                        <a:rPr lang="en-US" sz="1400" dirty="0">
                          <a:solidFill>
                            <a:schemeClr val="tx1"/>
                          </a:solidFill>
                          <a:effectLst/>
                        </a:rPr>
                        <a:t>Hazardous Material Incidents </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Limited</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Negligible</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Likely</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Low</a:t>
                      </a:r>
                    </a:p>
                  </a:txBody>
                  <a:tcPr marL="68580" marR="68580" marT="0" marB="0" anchor="ctr">
                    <a:solidFill>
                      <a:srgbClr val="92D050"/>
                    </a:solidFill>
                  </a:tcPr>
                </a:tc>
                <a:extLst>
                  <a:ext uri="{0D108BD9-81ED-4DB2-BD59-A6C34878D82A}">
                    <a16:rowId xmlns:a16="http://schemas.microsoft.com/office/drawing/2014/main" val="680737752"/>
                  </a:ext>
                </a:extLst>
              </a:tr>
              <a:tr h="305193">
                <a:tc>
                  <a:txBody>
                    <a:bodyPr/>
                    <a:lstStyle/>
                    <a:p>
                      <a:pPr marL="0" marR="0" algn="l">
                        <a:lnSpc>
                          <a:spcPct val="110000"/>
                        </a:lnSpc>
                        <a:spcBef>
                          <a:spcPts val="0"/>
                        </a:spcBef>
                        <a:spcAft>
                          <a:spcPts val="600"/>
                        </a:spcAft>
                      </a:pPr>
                      <a:r>
                        <a:rPr lang="en-US" sz="1400" dirty="0">
                          <a:solidFill>
                            <a:schemeClr val="tx1"/>
                          </a:solidFill>
                          <a:effectLst/>
                        </a:rPr>
                        <a:t>Landslide</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Limited</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Negligible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Likely</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Low</a:t>
                      </a:r>
                    </a:p>
                  </a:txBody>
                  <a:tcPr marL="68580" marR="68580" marT="0" marB="0" anchor="ctr">
                    <a:solidFill>
                      <a:srgbClr val="92D050"/>
                    </a:solidFill>
                  </a:tcPr>
                </a:tc>
                <a:extLst>
                  <a:ext uri="{0D108BD9-81ED-4DB2-BD59-A6C34878D82A}">
                    <a16:rowId xmlns:a16="http://schemas.microsoft.com/office/drawing/2014/main" val="1748340658"/>
                  </a:ext>
                </a:extLst>
              </a:tr>
              <a:tr h="305193">
                <a:tc>
                  <a:txBody>
                    <a:bodyPr/>
                    <a:lstStyle/>
                    <a:p>
                      <a:pPr marL="0" marR="0" algn="l">
                        <a:lnSpc>
                          <a:spcPct val="110000"/>
                        </a:lnSpc>
                        <a:spcBef>
                          <a:spcPts val="0"/>
                        </a:spcBef>
                        <a:spcAft>
                          <a:spcPts val="600"/>
                        </a:spcAft>
                      </a:pPr>
                      <a:r>
                        <a:rPr lang="en-US" sz="1400" dirty="0">
                          <a:solidFill>
                            <a:schemeClr val="tx1"/>
                          </a:solidFill>
                          <a:effectLst/>
                        </a:rPr>
                        <a:t>Severe Summer Weather</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Moderate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4219470735"/>
                  </a:ext>
                </a:extLst>
              </a:tr>
              <a:tr h="305193">
                <a:tc>
                  <a:txBody>
                    <a:bodyPr/>
                    <a:lstStyle/>
                    <a:p>
                      <a:pPr marL="0" marR="0" algn="l">
                        <a:lnSpc>
                          <a:spcPct val="110000"/>
                        </a:lnSpc>
                        <a:spcBef>
                          <a:spcPts val="0"/>
                        </a:spcBef>
                        <a:spcAft>
                          <a:spcPts val="600"/>
                        </a:spcAft>
                      </a:pPr>
                      <a:r>
                        <a:rPr lang="en-US" sz="1400" dirty="0">
                          <a:solidFill>
                            <a:schemeClr val="tx1"/>
                          </a:solidFill>
                          <a:effectLst/>
                        </a:rPr>
                        <a:t>Severe Winter Weather</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Moderate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3657758990"/>
                  </a:ext>
                </a:extLst>
              </a:tr>
              <a:tr h="305193">
                <a:tc>
                  <a:txBody>
                    <a:bodyPr/>
                    <a:lstStyle/>
                    <a:p>
                      <a:pPr marL="0" marR="0" algn="l">
                        <a:lnSpc>
                          <a:spcPct val="110000"/>
                        </a:lnSpc>
                        <a:spcBef>
                          <a:spcPts val="0"/>
                        </a:spcBef>
                        <a:spcAft>
                          <a:spcPts val="600"/>
                        </a:spcAft>
                      </a:pPr>
                      <a:r>
                        <a:rPr lang="en-US" sz="1400" dirty="0">
                          <a:solidFill>
                            <a:schemeClr val="tx1"/>
                          </a:solidFill>
                          <a:effectLst/>
                        </a:rPr>
                        <a:t>Human Conflict </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Limited</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3587107240"/>
                  </a:ext>
                </a:extLst>
              </a:tr>
              <a:tr h="305193">
                <a:tc>
                  <a:txBody>
                    <a:bodyPr/>
                    <a:lstStyle/>
                    <a:p>
                      <a:pPr marL="0" marR="0" algn="l">
                        <a:lnSpc>
                          <a:spcPct val="110000"/>
                        </a:lnSpc>
                        <a:spcBef>
                          <a:spcPts val="0"/>
                        </a:spcBef>
                        <a:spcAft>
                          <a:spcPts val="600"/>
                        </a:spcAft>
                      </a:pPr>
                      <a:r>
                        <a:rPr lang="en-US" sz="1400" dirty="0">
                          <a:solidFill>
                            <a:schemeClr val="tx1"/>
                          </a:solidFill>
                          <a:effectLst/>
                        </a:rPr>
                        <a:t>Tornadoes/Windstorms</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Moderate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3892300416"/>
                  </a:ext>
                </a:extLst>
              </a:tr>
              <a:tr h="305193">
                <a:tc>
                  <a:txBody>
                    <a:bodyPr/>
                    <a:lstStyle/>
                    <a:p>
                      <a:pPr marL="0" marR="0" algn="l">
                        <a:lnSpc>
                          <a:spcPct val="110000"/>
                        </a:lnSpc>
                        <a:spcBef>
                          <a:spcPts val="0"/>
                        </a:spcBef>
                        <a:spcAft>
                          <a:spcPts val="600"/>
                        </a:spcAft>
                      </a:pPr>
                      <a:r>
                        <a:rPr lang="en-US" sz="1400" dirty="0">
                          <a:solidFill>
                            <a:schemeClr val="tx1"/>
                          </a:solidFill>
                          <a:effectLst/>
                        </a:rPr>
                        <a:t>Transportation Accidents</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Significant</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Negligible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Low</a:t>
                      </a:r>
                    </a:p>
                  </a:txBody>
                  <a:tcPr marL="68580" marR="68580" marT="0" marB="0" anchor="ctr">
                    <a:solidFill>
                      <a:srgbClr val="92D050"/>
                    </a:solidFill>
                  </a:tcPr>
                </a:tc>
                <a:extLst>
                  <a:ext uri="{0D108BD9-81ED-4DB2-BD59-A6C34878D82A}">
                    <a16:rowId xmlns:a16="http://schemas.microsoft.com/office/drawing/2014/main" val="858783068"/>
                  </a:ext>
                </a:extLst>
              </a:tr>
              <a:tr h="305193">
                <a:tc>
                  <a:txBody>
                    <a:bodyPr/>
                    <a:lstStyle/>
                    <a:p>
                      <a:pPr marL="0" marR="0" algn="l">
                        <a:lnSpc>
                          <a:spcPct val="110000"/>
                        </a:lnSpc>
                        <a:spcBef>
                          <a:spcPts val="0"/>
                        </a:spcBef>
                        <a:spcAft>
                          <a:spcPts val="600"/>
                        </a:spcAft>
                      </a:pPr>
                      <a:r>
                        <a:rPr lang="en-US" sz="1400" dirty="0">
                          <a:solidFill>
                            <a:schemeClr val="tx1"/>
                          </a:solidFill>
                          <a:effectLst/>
                        </a:rPr>
                        <a:t>Volcanic Ash</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Moderate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Unlikely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Low</a:t>
                      </a:r>
                    </a:p>
                  </a:txBody>
                  <a:tcPr marL="68580" marR="68580" marT="0" marB="0" anchor="ctr">
                    <a:solidFill>
                      <a:srgbClr val="92D050"/>
                    </a:solidFill>
                  </a:tcPr>
                </a:tc>
                <a:extLst>
                  <a:ext uri="{0D108BD9-81ED-4DB2-BD59-A6C34878D82A}">
                    <a16:rowId xmlns:a16="http://schemas.microsoft.com/office/drawing/2014/main" val="3103458448"/>
                  </a:ext>
                </a:extLst>
              </a:tr>
              <a:tr h="305193">
                <a:tc>
                  <a:txBody>
                    <a:bodyPr/>
                    <a:lstStyle/>
                    <a:p>
                      <a:pPr marL="0" marR="0" algn="l">
                        <a:lnSpc>
                          <a:spcPct val="110000"/>
                        </a:lnSpc>
                        <a:spcBef>
                          <a:spcPts val="0"/>
                        </a:spcBef>
                        <a:spcAft>
                          <a:spcPts val="600"/>
                        </a:spcAft>
                      </a:pPr>
                      <a:r>
                        <a:rPr lang="en-US" sz="1400" dirty="0">
                          <a:solidFill>
                            <a:schemeClr val="tx1"/>
                          </a:solidFill>
                          <a:effectLst/>
                        </a:rPr>
                        <a:t>Wildland/Rangeland Fire</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a:t>
                      </a:r>
                    </a:p>
                  </a:txBody>
                  <a:tcPr marL="68580" marR="68580" marT="0" marB="0" anchor="ctr">
                    <a:solidFill>
                      <a:srgbClr val="FF7C80"/>
                    </a:solidFill>
                  </a:tcPr>
                </a:tc>
                <a:extLst>
                  <a:ext uri="{0D108BD9-81ED-4DB2-BD59-A6C34878D82A}">
                    <a16:rowId xmlns:a16="http://schemas.microsoft.com/office/drawing/2014/main" val="1958951610"/>
                  </a:ext>
                </a:extLst>
              </a:tr>
            </a:tbl>
          </a:graphicData>
        </a:graphic>
      </p:graphicFrame>
    </p:spTree>
    <p:extLst>
      <p:ext uri="{BB962C8B-B14F-4D97-AF65-F5344CB8AC3E}">
        <p14:creationId xmlns:p14="http://schemas.microsoft.com/office/powerpoint/2010/main" val="205956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4E9712-B756-4659-91DE-3D6BDDC4EE40}"/>
              </a:ext>
            </a:extLst>
          </p:cNvPr>
          <p:cNvSpPr>
            <a:spLocks noGrp="1"/>
          </p:cNvSpPr>
          <p:nvPr>
            <p:ph type="body" sz="quarter" idx="13"/>
          </p:nvPr>
        </p:nvSpPr>
        <p:spPr>
          <a:xfrm>
            <a:off x="566556" y="349572"/>
            <a:ext cx="8208912" cy="610255"/>
          </a:xfrm>
        </p:spPr>
        <p:txBody>
          <a:bodyPr/>
          <a:lstStyle/>
          <a:p>
            <a:r>
              <a:rPr lang="en-US" b="1" dirty="0"/>
              <a:t>Introductions</a:t>
            </a:r>
          </a:p>
        </p:txBody>
      </p:sp>
      <p:sp>
        <p:nvSpPr>
          <p:cNvPr id="2" name="Text Placeholder 4">
            <a:extLst>
              <a:ext uri="{FF2B5EF4-FFF2-40B4-BE49-F238E27FC236}">
                <a16:creationId xmlns:a16="http://schemas.microsoft.com/office/drawing/2014/main" id="{43252829-C71A-E43F-744B-7A9BF09BE8F7}"/>
              </a:ext>
            </a:extLst>
          </p:cNvPr>
          <p:cNvSpPr txBox="1">
            <a:spLocks/>
          </p:cNvSpPr>
          <p:nvPr/>
        </p:nvSpPr>
        <p:spPr>
          <a:xfrm>
            <a:off x="665379" y="1176474"/>
            <a:ext cx="5430621" cy="4629522"/>
          </a:xfrm>
          <a:prstGeom prst="rect">
            <a:avLst/>
          </a:prstGeom>
        </p:spPr>
        <p:txBody>
          <a:bodyPr>
            <a:normAutofit lnSpcReduction="10000"/>
          </a:bodyPr>
          <a:lstStyle>
            <a:lvl1pPr marL="0" indent="0" algn="l" defTabSz="914400" rtl="0" eaLnBrk="1" latinLnBrk="0" hangingPunct="1">
              <a:lnSpc>
                <a:spcPct val="120000"/>
              </a:lnSpc>
              <a:spcBef>
                <a:spcPts val="1000"/>
              </a:spcBef>
              <a:buSzPct val="60000"/>
              <a:buFontTx/>
              <a:buNone/>
              <a:defRPr sz="1600" kern="1200">
                <a:solidFill>
                  <a:schemeClr val="tx1"/>
                </a:solidFill>
                <a:latin typeface="Gentium Basic" panose="02000503060000020004"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Gentium Basic" panose="02000503060000020004"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defTabSz="914377">
              <a:lnSpc>
                <a:spcPct val="90000"/>
              </a:lnSpc>
              <a:spcBef>
                <a:spcPts val="600"/>
              </a:spcBef>
              <a:buFont typeface="Arial" panose="020B0604020202020204" pitchFamily="34" charset="0"/>
              <a:buChar char="•"/>
            </a:pPr>
            <a:r>
              <a:rPr lang="en-US" sz="1900" b="1" dirty="0">
                <a:latin typeface="+mn-lt"/>
              </a:rPr>
              <a:t>Montana Disaster and Emergency Services</a:t>
            </a:r>
          </a:p>
          <a:p>
            <a:pPr marL="360000" lvl="1" indent="-180000" defTabSz="914377">
              <a:lnSpc>
                <a:spcPct val="90000"/>
              </a:lnSpc>
              <a:spcBef>
                <a:spcPts val="600"/>
              </a:spcBef>
              <a:buFont typeface="Segoe UI" panose="020B0502040204020203" pitchFamily="34" charset="0"/>
              <a:buChar char="-"/>
            </a:pPr>
            <a:r>
              <a:rPr lang="en-US" sz="1900" dirty="0">
                <a:solidFill>
                  <a:srgbClr val="233845"/>
                </a:solidFill>
                <a:latin typeface="Segoe UI"/>
              </a:rPr>
              <a:t>Sara Hartley – State Hazard Mitigation Officer</a:t>
            </a:r>
          </a:p>
          <a:p>
            <a:pPr marL="360000" lvl="1" indent="-180000" defTabSz="914377">
              <a:lnSpc>
                <a:spcPct val="90000"/>
              </a:lnSpc>
              <a:spcBef>
                <a:spcPts val="600"/>
              </a:spcBef>
              <a:buFont typeface="Segoe UI" panose="020B0502040204020203" pitchFamily="34" charset="0"/>
              <a:buChar char="-"/>
            </a:pPr>
            <a:r>
              <a:rPr lang="en-US" sz="1900" dirty="0">
                <a:solidFill>
                  <a:srgbClr val="233845"/>
                </a:solidFill>
                <a:latin typeface="Segoe UI"/>
              </a:rPr>
              <a:t>Andrew Long – Mitigation Coordinator </a:t>
            </a:r>
          </a:p>
          <a:p>
            <a:pPr marL="360000" lvl="1" indent="-180000" defTabSz="914377">
              <a:lnSpc>
                <a:spcPct val="90000"/>
              </a:lnSpc>
              <a:spcBef>
                <a:spcPts val="600"/>
              </a:spcBef>
              <a:buFont typeface="Segoe UI" panose="020B0502040204020203" pitchFamily="34" charset="0"/>
              <a:buChar char="-"/>
            </a:pPr>
            <a:r>
              <a:rPr lang="en-US" sz="1900" dirty="0">
                <a:solidFill>
                  <a:srgbClr val="233845"/>
                </a:solidFill>
                <a:latin typeface="Segoe UI"/>
              </a:rPr>
              <a:t>Ryan Lee – Western Region Supervisor</a:t>
            </a:r>
          </a:p>
          <a:p>
            <a:pPr marL="360000" lvl="1" indent="-180000" defTabSz="914377">
              <a:lnSpc>
                <a:spcPct val="90000"/>
              </a:lnSpc>
              <a:spcBef>
                <a:spcPts val="600"/>
              </a:spcBef>
              <a:buFont typeface="Segoe UI" panose="020B0502040204020203" pitchFamily="34" charset="0"/>
              <a:buChar char="-"/>
            </a:pPr>
            <a:r>
              <a:rPr lang="en-US" sz="1900" dirty="0">
                <a:solidFill>
                  <a:srgbClr val="233845"/>
                </a:solidFill>
                <a:latin typeface="Segoe UI"/>
              </a:rPr>
              <a:t>Audrey </a:t>
            </a:r>
            <a:r>
              <a:rPr lang="en-US" sz="1900" dirty="0" err="1">
                <a:solidFill>
                  <a:srgbClr val="233845"/>
                </a:solidFill>
                <a:latin typeface="Segoe UI"/>
              </a:rPr>
              <a:t>Walleser</a:t>
            </a:r>
            <a:r>
              <a:rPr lang="en-US" sz="1900" dirty="0">
                <a:solidFill>
                  <a:srgbClr val="233845"/>
                </a:solidFill>
                <a:latin typeface="Segoe UI"/>
              </a:rPr>
              <a:t>-Martin – Western Region Field Officer</a:t>
            </a:r>
          </a:p>
          <a:p>
            <a:pPr marL="360000" lvl="1" indent="-180000" defTabSz="914377">
              <a:lnSpc>
                <a:spcPct val="90000"/>
              </a:lnSpc>
              <a:spcBef>
                <a:spcPts val="600"/>
              </a:spcBef>
              <a:buFont typeface="Segoe UI" panose="020B0502040204020203" pitchFamily="34" charset="0"/>
              <a:buChar char="-"/>
            </a:pPr>
            <a:r>
              <a:rPr lang="en-US" sz="1900" dirty="0">
                <a:solidFill>
                  <a:srgbClr val="233845"/>
                </a:solidFill>
                <a:latin typeface="Segoe UI"/>
              </a:rPr>
              <a:t>Kyle Sturgill-Simon – Western Region Field Officer</a:t>
            </a:r>
          </a:p>
          <a:p>
            <a:pPr lvl="1">
              <a:lnSpc>
                <a:spcPct val="90000"/>
              </a:lnSpc>
            </a:pPr>
            <a:endParaRPr lang="en-US" sz="1900" dirty="0"/>
          </a:p>
          <a:p>
            <a:pPr marL="180000" indent="-180000" defTabSz="914377">
              <a:lnSpc>
                <a:spcPct val="90000"/>
              </a:lnSpc>
              <a:spcBef>
                <a:spcPts val="600"/>
              </a:spcBef>
              <a:buFont typeface="Arial" panose="020B0604020202020204" pitchFamily="34" charset="0"/>
              <a:buChar char="•"/>
            </a:pPr>
            <a:r>
              <a:rPr lang="en-US" sz="1900" b="1" dirty="0">
                <a:latin typeface="+mn-lt"/>
              </a:rPr>
              <a:t>County/Tribal Emergency Management Coordinators</a:t>
            </a:r>
          </a:p>
          <a:p>
            <a:pPr>
              <a:lnSpc>
                <a:spcPct val="90000"/>
              </a:lnSpc>
            </a:pPr>
            <a:endParaRPr lang="en-US" sz="1900" dirty="0"/>
          </a:p>
          <a:p>
            <a:pPr marL="180000" indent="-180000" defTabSz="914377">
              <a:lnSpc>
                <a:spcPct val="90000"/>
              </a:lnSpc>
              <a:spcBef>
                <a:spcPts val="600"/>
              </a:spcBef>
              <a:buFont typeface="Arial" panose="020B0604020202020204" pitchFamily="34" charset="0"/>
              <a:buChar char="•"/>
            </a:pPr>
            <a:r>
              <a:rPr lang="en-US" sz="1900" b="1" dirty="0">
                <a:latin typeface="+mn-lt"/>
              </a:rPr>
              <a:t>Federal &amp; State Partners</a:t>
            </a:r>
          </a:p>
          <a:p>
            <a:pPr>
              <a:lnSpc>
                <a:spcPct val="90000"/>
              </a:lnSpc>
            </a:pPr>
            <a:endParaRPr lang="en-US" sz="1900" dirty="0"/>
          </a:p>
          <a:p>
            <a:pPr marL="180000" indent="-180000" defTabSz="914377">
              <a:lnSpc>
                <a:spcPct val="90000"/>
              </a:lnSpc>
              <a:spcBef>
                <a:spcPts val="600"/>
              </a:spcBef>
              <a:buFont typeface="Arial" panose="020B0604020202020204" pitchFamily="34" charset="0"/>
              <a:buChar char="•"/>
            </a:pPr>
            <a:r>
              <a:rPr lang="en-US" sz="1900" b="1" dirty="0">
                <a:latin typeface="+mn-lt"/>
              </a:rPr>
              <a:t>Other Stakeholders</a:t>
            </a:r>
          </a:p>
        </p:txBody>
      </p:sp>
      <p:sp>
        <p:nvSpPr>
          <p:cNvPr id="4" name="Text Placeholder 4">
            <a:extLst>
              <a:ext uri="{FF2B5EF4-FFF2-40B4-BE49-F238E27FC236}">
                <a16:creationId xmlns:a16="http://schemas.microsoft.com/office/drawing/2014/main" id="{3D0D9A36-E380-E8C3-74A1-0024C2FCE3FB}"/>
              </a:ext>
            </a:extLst>
          </p:cNvPr>
          <p:cNvSpPr txBox="1">
            <a:spLocks/>
          </p:cNvSpPr>
          <p:nvPr/>
        </p:nvSpPr>
        <p:spPr>
          <a:xfrm>
            <a:off x="6096001" y="1176474"/>
            <a:ext cx="5857188" cy="4293597"/>
          </a:xfrm>
          <a:prstGeom prst="rect">
            <a:avLst/>
          </a:prstGeom>
        </p:spPr>
        <p:txBody>
          <a:bodyPr vert="horz" lIns="0" tIns="0" rIns="0" bIns="0" rtlCol="0">
            <a:normAutofit/>
          </a:bodyPr>
          <a:lstStyle>
            <a:lvl1pPr marL="180000" indent="-180000" algn="l" defTabSz="914377" rtl="0" eaLnBrk="1" latinLnBrk="0" hangingPunct="1">
              <a:lnSpc>
                <a:spcPct val="10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1pPr>
            <a:lvl2pPr marL="360000" indent="-180000" algn="l" defTabSz="914377" rtl="0" eaLnBrk="1" latinLnBrk="0" hangingPunct="1">
              <a:lnSpc>
                <a:spcPct val="100000"/>
              </a:lnSpc>
              <a:spcBef>
                <a:spcPts val="600"/>
              </a:spcBef>
              <a:spcAft>
                <a:spcPts val="0"/>
              </a:spcAft>
              <a:buFont typeface="Segoe UI" panose="020B0502040204020203" pitchFamily="34" charset="0"/>
              <a:buChar char="-"/>
              <a:defRPr sz="2400" kern="1200">
                <a:solidFill>
                  <a:schemeClr val="tx1"/>
                </a:solidFill>
                <a:latin typeface="+mn-lt"/>
                <a:ea typeface="+mn-ea"/>
                <a:cs typeface="+mn-cs"/>
              </a:defRPr>
            </a:lvl2pPr>
            <a:lvl3pPr marL="540000" indent="-180000" algn="l" defTabSz="914377" rtl="0" eaLnBrk="1" latinLnBrk="0" hangingPunct="1">
              <a:lnSpc>
                <a:spcPct val="100000"/>
              </a:lnSpc>
              <a:spcBef>
                <a:spcPts val="600"/>
              </a:spcBef>
              <a:spcAft>
                <a:spcPts val="0"/>
              </a:spcAft>
              <a:buClrTx/>
              <a:buFont typeface="Arial" panose="020B0604020202020204" pitchFamily="34" charset="0"/>
              <a:buChar char="•"/>
              <a:defRPr sz="2000" kern="1200">
                <a:solidFill>
                  <a:schemeClr val="tx1"/>
                </a:solidFill>
                <a:latin typeface="+mn-lt"/>
                <a:ea typeface="+mn-ea"/>
                <a:cs typeface="+mn-cs"/>
              </a:defRPr>
            </a:lvl3pPr>
            <a:lvl4pPr marL="720000" indent="-180000" algn="l" defTabSz="914377" rtl="0" eaLnBrk="1" latinLnBrk="0" hangingPunct="1">
              <a:lnSpc>
                <a:spcPct val="100000"/>
              </a:lnSpc>
              <a:spcBef>
                <a:spcPts val="600"/>
              </a:spcBef>
              <a:spcAft>
                <a:spcPts val="0"/>
              </a:spcAft>
              <a:buFont typeface="Segoe UI" panose="020B0502040204020203" pitchFamily="34" charset="0"/>
              <a:buChar char="-"/>
              <a:defRPr sz="1800" kern="1200">
                <a:solidFill>
                  <a:schemeClr val="tx1"/>
                </a:solidFill>
                <a:latin typeface="+mn-lt"/>
                <a:ea typeface="+mn-ea"/>
                <a:cs typeface="+mn-cs"/>
              </a:defRPr>
            </a:lvl4pPr>
            <a:lvl5pPr marL="900000" indent="-180000" algn="l" defTabSz="914377" rtl="0" eaLnBrk="1" latinLnBrk="0" hangingPunct="1">
              <a:lnSpc>
                <a:spcPct val="100000"/>
              </a:lnSpc>
              <a:spcBef>
                <a:spcPts val="600"/>
              </a:spcBef>
              <a:spcAft>
                <a:spcPts val="0"/>
              </a:spcAft>
              <a:buClrTx/>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900" b="1" dirty="0"/>
              <a:t>WSP Project Team</a:t>
            </a:r>
          </a:p>
          <a:p>
            <a:pPr lvl="1">
              <a:lnSpc>
                <a:spcPct val="90000"/>
              </a:lnSpc>
            </a:pPr>
            <a:r>
              <a:rPr lang="en-US" sz="1900" dirty="0"/>
              <a:t>Jeff Brislawn – Project Manger </a:t>
            </a:r>
          </a:p>
          <a:p>
            <a:pPr lvl="1">
              <a:lnSpc>
                <a:spcPct val="90000"/>
              </a:lnSpc>
            </a:pPr>
            <a:r>
              <a:rPr lang="en-US" sz="1900" dirty="0"/>
              <a:t>Scott Field – Lead Planner, Central Region</a:t>
            </a:r>
          </a:p>
          <a:p>
            <a:pPr lvl="1">
              <a:lnSpc>
                <a:spcPct val="90000"/>
              </a:lnSpc>
            </a:pPr>
            <a:r>
              <a:rPr lang="en-US" sz="1900" dirty="0"/>
              <a:t>Bob Vince – Project Principal, Local Support</a:t>
            </a:r>
          </a:p>
          <a:p>
            <a:pPr lvl="1">
              <a:lnSpc>
                <a:spcPct val="90000"/>
              </a:lnSpc>
            </a:pPr>
            <a:r>
              <a:rPr lang="en-US" sz="1900" dirty="0"/>
              <a:t>Juliana Prosperi – Lead Planner, East Region </a:t>
            </a:r>
          </a:p>
          <a:p>
            <a:pPr lvl="1">
              <a:lnSpc>
                <a:spcPct val="90000"/>
              </a:lnSpc>
            </a:pPr>
            <a:r>
              <a:rPr lang="en-US" sz="1900" dirty="0"/>
              <a:t>Christopher Johnson – Lead Planner, West Region</a:t>
            </a:r>
          </a:p>
          <a:p>
            <a:pPr lvl="1">
              <a:lnSpc>
                <a:spcPct val="90000"/>
              </a:lnSpc>
              <a:defRPr/>
            </a:pPr>
            <a:r>
              <a:rPr lang="en-US" sz="1900" dirty="0"/>
              <a:t>Mack Chambers – Lead GIS Analyst </a:t>
            </a:r>
          </a:p>
          <a:p>
            <a:pPr lvl="1">
              <a:lnSpc>
                <a:spcPct val="90000"/>
              </a:lnSpc>
            </a:pPr>
            <a:r>
              <a:rPr lang="en-US" sz="1900" dirty="0"/>
              <a:t>Cameron Nelson – Hazard Mitigation Specialist</a:t>
            </a:r>
          </a:p>
          <a:p>
            <a:pPr lvl="1">
              <a:lnSpc>
                <a:spcPct val="90000"/>
              </a:lnSpc>
            </a:pPr>
            <a:r>
              <a:rPr lang="en-US" sz="1900" dirty="0"/>
              <a:t>Natalie Schoen – Hazard Mitigation Planner </a:t>
            </a:r>
          </a:p>
          <a:p>
            <a:pPr lvl="1">
              <a:lnSpc>
                <a:spcPct val="90000"/>
              </a:lnSpc>
            </a:pPr>
            <a:r>
              <a:rPr lang="en-US" sz="1900" dirty="0"/>
              <a:t>Emily </a:t>
            </a:r>
            <a:r>
              <a:rPr lang="en-US" sz="1900" dirty="0" err="1"/>
              <a:t>Geery</a:t>
            </a:r>
            <a:r>
              <a:rPr lang="en-US" sz="1900" dirty="0"/>
              <a:t> – SWCA Wildfire Risk Assessment Support </a:t>
            </a:r>
          </a:p>
          <a:p>
            <a:pPr lvl="1">
              <a:lnSpc>
                <a:spcPct val="90000"/>
              </a:lnSpc>
            </a:pPr>
            <a:r>
              <a:rPr lang="en-US" sz="1900" dirty="0"/>
              <a:t>Victoria Amato – SWCA Wildfire Planning Specialist </a:t>
            </a:r>
          </a:p>
        </p:txBody>
      </p:sp>
    </p:spTree>
    <p:extLst>
      <p:ext uri="{BB962C8B-B14F-4D97-AF65-F5344CB8AC3E}">
        <p14:creationId xmlns:p14="http://schemas.microsoft.com/office/powerpoint/2010/main" val="14879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6C9708-D5A4-4C84-AED5-8E3E87E9296A}"/>
              </a:ext>
            </a:extLst>
          </p:cNvPr>
          <p:cNvSpPr>
            <a:spLocks noGrp="1"/>
          </p:cNvSpPr>
          <p:nvPr>
            <p:ph type="body" sz="quarter" idx="13"/>
          </p:nvPr>
        </p:nvSpPr>
        <p:spPr>
          <a:xfrm>
            <a:off x="602067" y="268111"/>
            <a:ext cx="8208912" cy="610255"/>
          </a:xfrm>
        </p:spPr>
        <p:txBody>
          <a:bodyPr/>
          <a:lstStyle/>
          <a:p>
            <a:r>
              <a:rPr lang="en-US" b="1" dirty="0"/>
              <a:t>FEMA Community Lifelines</a:t>
            </a:r>
          </a:p>
        </p:txBody>
      </p:sp>
      <p:sp>
        <p:nvSpPr>
          <p:cNvPr id="4" name="Slide Number Placeholder 3">
            <a:extLst>
              <a:ext uri="{FF2B5EF4-FFF2-40B4-BE49-F238E27FC236}">
                <a16:creationId xmlns:a16="http://schemas.microsoft.com/office/drawing/2014/main" id="{06612543-E607-4D0B-A43B-7D79A64B61DE}"/>
              </a:ext>
            </a:extLst>
          </p:cNvPr>
          <p:cNvSpPr>
            <a:spLocks noGrp="1"/>
          </p:cNvSpPr>
          <p:nvPr>
            <p:ph type="sldNum" sz="quarter" idx="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B3120AC-0FB0-4B1F-9EA2-DF78B8AED3C7}" type="slidenum">
              <a:rPr kumimoji="0" lang="en-GB" sz="800" b="0" i="0" u="none" strike="noStrike" kern="1200" cap="none" spc="-100" normalizeH="0" baseline="0" noProof="0">
                <a:ln>
                  <a:noFill/>
                </a:ln>
                <a:solidFill>
                  <a:prstClr val="white">
                    <a:lumMod val="75000"/>
                  </a:prstClr>
                </a:solidFill>
                <a:effectLst/>
                <a:uLnTx/>
                <a:uFillTx/>
                <a:latin typeface="Segoe UI"/>
                <a:ea typeface="+mn-ea"/>
                <a:cs typeface="Arial" panose="020B0604020202020204" pitchFamily="34" charset="0"/>
              </a:rPr>
              <a:pPr marL="0" marR="0" lvl="0" indent="0" algn="l" defTabSz="1219170" rtl="0" eaLnBrk="1" fontAlgn="auto" latinLnBrk="0" hangingPunct="1">
                <a:lnSpc>
                  <a:spcPct val="100000"/>
                </a:lnSpc>
                <a:spcBef>
                  <a:spcPts val="0"/>
                </a:spcBef>
                <a:spcAft>
                  <a:spcPts val="0"/>
                </a:spcAft>
                <a:buClrTx/>
                <a:buSzTx/>
                <a:buFontTx/>
                <a:buNone/>
                <a:tabLst/>
                <a:defRPr/>
              </a:pPr>
              <a:t>40</a:t>
            </a:fld>
            <a:endParaRPr kumimoji="0" lang="en-GB" sz="800" b="0" i="0" u="none" strike="noStrike" kern="1200" cap="none" spc="-100" normalizeH="0" baseline="0" noProof="0" dirty="0">
              <a:ln>
                <a:noFill/>
              </a:ln>
              <a:solidFill>
                <a:prstClr val="white">
                  <a:lumMod val="75000"/>
                </a:prstClr>
              </a:solidFill>
              <a:effectLst/>
              <a:uLnTx/>
              <a:uFillTx/>
              <a:latin typeface="Segoe UI"/>
              <a:ea typeface="+mn-ea"/>
              <a:cs typeface="Arial" panose="020B0604020202020204" pitchFamily="34" charset="0"/>
            </a:endParaRPr>
          </a:p>
        </p:txBody>
      </p:sp>
      <p:pic>
        <p:nvPicPr>
          <p:cNvPr id="8" name="Picture 7">
            <a:extLst>
              <a:ext uri="{FF2B5EF4-FFF2-40B4-BE49-F238E27FC236}">
                <a16:creationId xmlns:a16="http://schemas.microsoft.com/office/drawing/2014/main" id="{E8E2D0E2-8E84-43D0-A267-7124B6B99D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74" b="4773"/>
          <a:stretch/>
        </p:blipFill>
        <p:spPr>
          <a:xfrm>
            <a:off x="2220617" y="1172043"/>
            <a:ext cx="7271198" cy="5450158"/>
          </a:xfrm>
          <a:prstGeom prst="rect">
            <a:avLst/>
          </a:prstGeom>
        </p:spPr>
      </p:pic>
      <p:sp>
        <p:nvSpPr>
          <p:cNvPr id="2" name="Rectangle 1">
            <a:extLst>
              <a:ext uri="{FF2B5EF4-FFF2-40B4-BE49-F238E27FC236}">
                <a16:creationId xmlns:a16="http://schemas.microsoft.com/office/drawing/2014/main" id="{D2EC7368-F639-4771-8C93-D1E71D5ABF76}"/>
              </a:ext>
            </a:extLst>
          </p:cNvPr>
          <p:cNvSpPr/>
          <p:nvPr/>
        </p:nvSpPr>
        <p:spPr>
          <a:xfrm>
            <a:off x="2230788" y="1089891"/>
            <a:ext cx="7271198" cy="107141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820863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50C474-220F-4EB1-8815-BB97914512FD}"/>
              </a:ext>
            </a:extLst>
          </p:cNvPr>
          <p:cNvSpPr>
            <a:spLocks noGrp="1"/>
          </p:cNvSpPr>
          <p:nvPr>
            <p:ph idx="1"/>
          </p:nvPr>
        </p:nvSpPr>
        <p:spPr>
          <a:xfrm>
            <a:off x="1298597" y="1113268"/>
            <a:ext cx="7025271" cy="5280594"/>
          </a:xfrm>
        </p:spPr>
        <p:txBody>
          <a:bodyPr>
            <a:normAutofit fontScale="92500"/>
          </a:bodyPr>
          <a:lstStyle/>
          <a:p>
            <a:pPr marL="288925" indent="-288925">
              <a:lnSpc>
                <a:spcPct val="150000"/>
              </a:lnSpc>
              <a:spcBef>
                <a:spcPts val="0"/>
              </a:spcBef>
              <a:spcAft>
                <a:spcPct val="0"/>
              </a:spcAft>
              <a:buClr>
                <a:srgbClr val="E48312"/>
              </a:buClr>
              <a:buNone/>
              <a:defRPr/>
            </a:pPr>
            <a:r>
              <a:rPr lang="en-US" altLang="en-US" dirty="0">
                <a:solidFill>
                  <a:schemeClr val="tx1"/>
                </a:solidFill>
                <a:latin typeface="+mn-lt"/>
                <a:cs typeface="Arial" panose="020B0604020202020204" pitchFamily="34" charset="0"/>
              </a:rPr>
              <a:t>► </a:t>
            </a:r>
            <a:r>
              <a:rPr lang="en-US" altLang="en-US" kern="0" dirty="0">
                <a:solidFill>
                  <a:schemeClr val="tx1"/>
                </a:solidFill>
                <a:latin typeface="+mn-lt"/>
              </a:rPr>
              <a:t>Draft Hazard Identification &amp; Risk Assessment</a:t>
            </a:r>
          </a:p>
          <a:p>
            <a:pPr marL="288925" indent="-288925">
              <a:lnSpc>
                <a:spcPct val="150000"/>
              </a:lnSpc>
              <a:spcBef>
                <a:spcPts val="0"/>
              </a:spcBef>
              <a:spcAft>
                <a:spcPct val="0"/>
              </a:spcAft>
              <a:buClr>
                <a:srgbClr val="E48312"/>
              </a:buClr>
              <a:buNone/>
              <a:defRPr/>
            </a:pPr>
            <a:r>
              <a:rPr lang="en-US" altLang="en-US" dirty="0">
                <a:solidFill>
                  <a:schemeClr val="tx1"/>
                </a:solidFill>
                <a:latin typeface="+mn-lt"/>
                <a:cs typeface="Arial" panose="020B0604020202020204" pitchFamily="34" charset="0"/>
              </a:rPr>
              <a:t>► </a:t>
            </a:r>
            <a:r>
              <a:rPr lang="en-US" altLang="en-US" kern="0" dirty="0">
                <a:solidFill>
                  <a:schemeClr val="tx1"/>
                </a:solidFill>
                <a:latin typeface="+mn-lt"/>
                <a:cs typeface="Arial" panose="020B0604020202020204" pitchFamily="34" charset="0"/>
              </a:rPr>
              <a:t>H</a:t>
            </a:r>
            <a:r>
              <a:rPr lang="en-US" altLang="en-US" kern="0" dirty="0">
                <a:solidFill>
                  <a:schemeClr val="tx1"/>
                </a:solidFill>
                <a:latin typeface="+mn-lt"/>
              </a:rPr>
              <a:t>andout on action alternatives by hazard &amp; category</a:t>
            </a:r>
            <a:endParaRPr lang="en-US" altLang="en-US" dirty="0">
              <a:solidFill>
                <a:schemeClr val="tx1"/>
              </a:solidFill>
              <a:latin typeface="+mn-lt"/>
              <a:cs typeface="Arial" panose="020B0604020202020204" pitchFamily="34" charset="0"/>
            </a:endParaRPr>
          </a:p>
          <a:p>
            <a:pPr marL="288925" indent="-288925">
              <a:lnSpc>
                <a:spcPct val="150000"/>
              </a:lnSpc>
              <a:spcBef>
                <a:spcPts val="0"/>
              </a:spcBef>
              <a:spcAft>
                <a:spcPct val="0"/>
              </a:spcAft>
              <a:buClr>
                <a:srgbClr val="E48312"/>
              </a:buClr>
              <a:buNone/>
              <a:defRPr/>
            </a:pPr>
            <a:r>
              <a:rPr lang="en-US" altLang="en-US" kern="0" dirty="0">
                <a:solidFill>
                  <a:schemeClr val="tx1"/>
                </a:solidFill>
                <a:latin typeface="+mn-lt"/>
              </a:rPr>
              <a:t>► Public survey input </a:t>
            </a:r>
          </a:p>
          <a:p>
            <a:pPr marL="288925" indent="-288925">
              <a:lnSpc>
                <a:spcPct val="150000"/>
              </a:lnSpc>
              <a:spcBef>
                <a:spcPts val="0"/>
              </a:spcBef>
              <a:spcAft>
                <a:spcPct val="0"/>
              </a:spcAft>
              <a:buClr>
                <a:srgbClr val="E48312"/>
              </a:buClr>
              <a:buNone/>
              <a:defRPr/>
            </a:pPr>
            <a:r>
              <a:rPr lang="en-US" altLang="en-US" dirty="0">
                <a:solidFill>
                  <a:schemeClr val="tx1"/>
                </a:solidFill>
                <a:latin typeface="+mn-lt"/>
                <a:cs typeface="Arial" panose="020B0604020202020204" pitchFamily="34" charset="0"/>
              </a:rPr>
              <a:t>► </a:t>
            </a:r>
            <a:r>
              <a:rPr lang="en-US" altLang="en-US" kern="0" dirty="0">
                <a:solidFill>
                  <a:schemeClr val="tx1"/>
                </a:solidFill>
                <a:latin typeface="+mn-lt"/>
              </a:rPr>
              <a:t>Water protection &amp; usage plans, watershed plans, drainage plans, etc.</a:t>
            </a:r>
          </a:p>
          <a:p>
            <a:pPr marL="288925" lvl="0" indent="-288925">
              <a:lnSpc>
                <a:spcPct val="150000"/>
              </a:lnSpc>
              <a:spcBef>
                <a:spcPts val="0"/>
              </a:spcBef>
              <a:spcAft>
                <a:spcPct val="0"/>
              </a:spcAft>
              <a:buClr>
                <a:srgbClr val="E48312"/>
              </a:buClr>
              <a:buNone/>
              <a:defRPr/>
            </a:pPr>
            <a:r>
              <a:rPr lang="en-US" altLang="en-US" kern="0" dirty="0">
                <a:solidFill>
                  <a:schemeClr val="tx1"/>
                </a:solidFill>
                <a:latin typeface="+mn-lt"/>
              </a:rPr>
              <a:t>► Capital Improvement Plan</a:t>
            </a:r>
          </a:p>
          <a:p>
            <a:pPr marL="288925" indent="-288925">
              <a:lnSpc>
                <a:spcPct val="150000"/>
              </a:lnSpc>
              <a:spcBef>
                <a:spcPts val="0"/>
              </a:spcBef>
              <a:spcAft>
                <a:spcPct val="0"/>
              </a:spcAft>
              <a:buClr>
                <a:srgbClr val="E48312"/>
              </a:buClr>
              <a:buNone/>
              <a:defRPr/>
            </a:pPr>
            <a:r>
              <a:rPr lang="en-US" altLang="en-US" kern="0" dirty="0">
                <a:solidFill>
                  <a:schemeClr val="tx1"/>
                </a:solidFill>
                <a:latin typeface="+mn-lt"/>
              </a:rPr>
              <a:t>► Community Wildfire Protection Plan </a:t>
            </a:r>
          </a:p>
          <a:p>
            <a:pPr marL="288925" indent="-288925">
              <a:lnSpc>
                <a:spcPct val="150000"/>
              </a:lnSpc>
              <a:spcBef>
                <a:spcPts val="0"/>
              </a:spcBef>
              <a:spcAft>
                <a:spcPct val="0"/>
              </a:spcAft>
              <a:buClr>
                <a:srgbClr val="E48312"/>
              </a:buClr>
              <a:buNone/>
              <a:defRPr/>
            </a:pPr>
            <a:r>
              <a:rPr lang="en-US" altLang="en-US" dirty="0">
                <a:solidFill>
                  <a:schemeClr val="tx1"/>
                </a:solidFill>
                <a:latin typeface="+mn-lt"/>
                <a:cs typeface="Arial" panose="020B0604020202020204" pitchFamily="34" charset="0"/>
              </a:rPr>
              <a:t>► </a:t>
            </a:r>
            <a:r>
              <a:rPr lang="en-US" altLang="en-US" kern="0" dirty="0">
                <a:solidFill>
                  <a:schemeClr val="tx1"/>
                </a:solidFill>
                <a:latin typeface="+mn-lt"/>
              </a:rPr>
              <a:t>FEMA ‘Mitigation Action Portfolio’ publication</a:t>
            </a:r>
          </a:p>
          <a:p>
            <a:pPr marL="542295" lvl="1" indent="0">
              <a:spcBef>
                <a:spcPts val="0"/>
              </a:spcBef>
              <a:buNone/>
            </a:pPr>
            <a:r>
              <a:rPr lang="en-US" altLang="en-US" sz="2000" dirty="0">
                <a:solidFill>
                  <a:schemeClr val="accent2">
                    <a:lumMod val="75000"/>
                  </a:schemeClr>
                </a:solidFill>
                <a:latin typeface="+mn-lt"/>
                <a:cs typeface="Arial" panose="020B0604020202020204" pitchFamily="34" charset="0"/>
                <a:hlinkClick r:id="rId2">
                  <a:extLst>
                    <a:ext uri="{A12FA001-AC4F-418D-AE19-62706E023703}">
                      <ahyp:hlinkClr xmlns:ahyp="http://schemas.microsoft.com/office/drawing/2018/hyperlinkcolor" val="tx"/>
                    </a:ext>
                  </a:extLst>
                </a:hlinkClick>
              </a:rPr>
              <a:t>https://www.fema.gov/sites/default/files/2020-08/fema_mitigation-action-portfolio-support-document_08-01-2020_0.pdf</a:t>
            </a:r>
            <a:r>
              <a:rPr lang="en-US" altLang="en-US" sz="2000" dirty="0">
                <a:solidFill>
                  <a:schemeClr val="accent2">
                    <a:lumMod val="75000"/>
                  </a:schemeClr>
                </a:solidFill>
                <a:latin typeface="+mn-lt"/>
                <a:cs typeface="Arial" panose="020B0604020202020204" pitchFamily="34" charset="0"/>
              </a:rPr>
              <a:t> </a:t>
            </a:r>
          </a:p>
        </p:txBody>
      </p:sp>
      <p:sp>
        <p:nvSpPr>
          <p:cNvPr id="3" name="Text Placeholder 2">
            <a:extLst>
              <a:ext uri="{FF2B5EF4-FFF2-40B4-BE49-F238E27FC236}">
                <a16:creationId xmlns:a16="http://schemas.microsoft.com/office/drawing/2014/main" id="{F8F08915-90EB-4B0B-B3E9-29F0FCFC9922}"/>
              </a:ext>
            </a:extLst>
          </p:cNvPr>
          <p:cNvSpPr>
            <a:spLocks noGrp="1"/>
          </p:cNvSpPr>
          <p:nvPr>
            <p:ph type="body" sz="quarter" idx="13"/>
          </p:nvPr>
        </p:nvSpPr>
        <p:spPr>
          <a:xfrm>
            <a:off x="638286" y="361612"/>
            <a:ext cx="9594805" cy="610255"/>
          </a:xfrm>
        </p:spPr>
        <p:txBody>
          <a:bodyPr/>
          <a:lstStyle/>
          <a:p>
            <a:r>
              <a:rPr lang="en-US" b="1" dirty="0"/>
              <a:t>Sources of Ideas for Mitigation Actions </a:t>
            </a:r>
          </a:p>
        </p:txBody>
      </p:sp>
      <p:pic>
        <p:nvPicPr>
          <p:cNvPr id="4" name="Picture 3">
            <a:extLst>
              <a:ext uri="{FF2B5EF4-FFF2-40B4-BE49-F238E27FC236}">
                <a16:creationId xmlns:a16="http://schemas.microsoft.com/office/drawing/2014/main" id="{982E9994-7D80-1F4D-B817-E53F91B19752}"/>
              </a:ext>
            </a:extLst>
          </p:cNvPr>
          <p:cNvPicPr>
            <a:picLocks noChangeAspect="1"/>
          </p:cNvPicPr>
          <p:nvPr/>
        </p:nvPicPr>
        <p:blipFill rotWithShape="1">
          <a:blip r:embed="rId3"/>
          <a:srcRect r="1689"/>
          <a:stretch/>
        </p:blipFill>
        <p:spPr>
          <a:xfrm>
            <a:off x="8339285" y="1"/>
            <a:ext cx="3787612" cy="4920792"/>
          </a:xfrm>
          <a:prstGeom prst="rect">
            <a:avLst/>
          </a:prstGeom>
        </p:spPr>
      </p:pic>
    </p:spTree>
    <p:extLst>
      <p:ext uri="{BB962C8B-B14F-4D97-AF65-F5344CB8AC3E}">
        <p14:creationId xmlns:p14="http://schemas.microsoft.com/office/powerpoint/2010/main" val="843243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6C9708-D5A4-4C84-AED5-8E3E87E9296A}"/>
              </a:ext>
            </a:extLst>
          </p:cNvPr>
          <p:cNvSpPr>
            <a:spLocks noGrp="1"/>
          </p:cNvSpPr>
          <p:nvPr>
            <p:ph type="body" sz="quarter" idx="13"/>
          </p:nvPr>
        </p:nvSpPr>
        <p:spPr>
          <a:xfrm>
            <a:off x="602067" y="268111"/>
            <a:ext cx="8208912" cy="610255"/>
          </a:xfrm>
        </p:spPr>
        <p:txBody>
          <a:bodyPr/>
          <a:lstStyle/>
          <a:p>
            <a:r>
              <a:rPr lang="en-US" b="1" dirty="0"/>
              <a:t>Public Survey Results</a:t>
            </a:r>
          </a:p>
        </p:txBody>
      </p:sp>
      <p:sp>
        <p:nvSpPr>
          <p:cNvPr id="7" name="TextBox 6">
            <a:extLst>
              <a:ext uri="{FF2B5EF4-FFF2-40B4-BE49-F238E27FC236}">
                <a16:creationId xmlns:a16="http://schemas.microsoft.com/office/drawing/2014/main" id="{0BE8209A-400A-4986-52A7-E26B633A3B9C}"/>
              </a:ext>
            </a:extLst>
          </p:cNvPr>
          <p:cNvSpPr txBox="1"/>
          <p:nvPr/>
        </p:nvSpPr>
        <p:spPr>
          <a:xfrm>
            <a:off x="910079" y="1082085"/>
            <a:ext cx="10488890" cy="369332"/>
          </a:xfrm>
          <a:prstGeom prst="rect">
            <a:avLst/>
          </a:prstGeom>
          <a:noFill/>
        </p:spPr>
        <p:txBody>
          <a:bodyPr wrap="square">
            <a:spAutoFit/>
          </a:bodyPr>
          <a:lstStyle/>
          <a:p>
            <a:r>
              <a:rPr lang="en-US" sz="1800" b="0" i="0" u="none" strike="noStrike" baseline="0">
                <a:solidFill>
                  <a:srgbClr val="000000"/>
                </a:solidFill>
                <a:latin typeface="Segoe UI" panose="020B0502040204020203" pitchFamily="34" charset="0"/>
              </a:rPr>
              <a:t>Please indicate the types of mitigation actions that you think should have the highest priority.</a:t>
            </a:r>
          </a:p>
        </p:txBody>
      </p:sp>
      <p:graphicFrame>
        <p:nvGraphicFramePr>
          <p:cNvPr id="2" name="Chart 1">
            <a:extLst>
              <a:ext uri="{FF2B5EF4-FFF2-40B4-BE49-F238E27FC236}">
                <a16:creationId xmlns:a16="http://schemas.microsoft.com/office/drawing/2014/main" id="{FD67BEDC-284C-AE97-F586-D305CD7C479E}"/>
              </a:ext>
            </a:extLst>
          </p:cNvPr>
          <p:cNvGraphicFramePr>
            <a:graphicFrameLocks/>
          </p:cNvGraphicFramePr>
          <p:nvPr>
            <p:extLst>
              <p:ext uri="{D42A27DB-BD31-4B8C-83A1-F6EECF244321}">
                <p14:modId xmlns:p14="http://schemas.microsoft.com/office/powerpoint/2010/main" val="630522232"/>
              </p:ext>
            </p:extLst>
          </p:nvPr>
        </p:nvGraphicFramePr>
        <p:xfrm>
          <a:off x="1282703" y="1463039"/>
          <a:ext cx="9503666" cy="49555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7234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B69508-5283-459B-B3AE-F3E61AFDC838}"/>
              </a:ext>
            </a:extLst>
          </p:cNvPr>
          <p:cNvSpPr>
            <a:spLocks noGrp="1"/>
          </p:cNvSpPr>
          <p:nvPr>
            <p:ph type="body" sz="quarter" idx="13"/>
          </p:nvPr>
        </p:nvSpPr>
        <p:spPr>
          <a:xfrm>
            <a:off x="623392" y="340327"/>
            <a:ext cx="10945216" cy="610255"/>
          </a:xfrm>
        </p:spPr>
        <p:txBody>
          <a:bodyPr vert="horz" lIns="0" tIns="0" rIns="0" bIns="0" rtlCol="0" anchor="b">
            <a:noAutofit/>
          </a:bodyPr>
          <a:lstStyle/>
          <a:p>
            <a:r>
              <a:rPr lang="en-US" b="1" dirty="0"/>
              <a:t>Suggested Ideas for New Mitigation Actions</a:t>
            </a:r>
          </a:p>
        </p:txBody>
      </p:sp>
      <p:sp>
        <p:nvSpPr>
          <p:cNvPr id="8" name="Content Placeholder 1">
            <a:extLst>
              <a:ext uri="{FF2B5EF4-FFF2-40B4-BE49-F238E27FC236}">
                <a16:creationId xmlns:a16="http://schemas.microsoft.com/office/drawing/2014/main" id="{2F71CB95-BC0C-46B1-B9EF-152358882EEB}"/>
              </a:ext>
            </a:extLst>
          </p:cNvPr>
          <p:cNvSpPr>
            <a:spLocks noGrp="1"/>
          </p:cNvSpPr>
          <p:nvPr>
            <p:ph idx="1"/>
          </p:nvPr>
        </p:nvSpPr>
        <p:spPr>
          <a:xfrm>
            <a:off x="623393" y="1093454"/>
            <a:ext cx="11046094" cy="4935537"/>
          </a:xfrm>
        </p:spPr>
        <p:txBody>
          <a:bodyPr>
            <a:noAutofit/>
          </a:bodyPr>
          <a:lstStyle/>
          <a:p>
            <a:pPr marL="342900" indent="-342900">
              <a:lnSpc>
                <a:spcPct val="100000"/>
              </a:lnSpc>
              <a:spcBef>
                <a:spcPts val="600"/>
              </a:spcBef>
              <a:spcAft>
                <a:spcPts val="1200"/>
              </a:spcAft>
              <a:buFont typeface="Arial" panose="020B0604020202020204" pitchFamily="34" charset="0"/>
              <a:buChar char="•"/>
            </a:pPr>
            <a:r>
              <a:rPr lang="en-US" sz="1600" dirty="0"/>
              <a:t>Install additional snow fences at strategic locations to minimize roadway impacts and transportation incidents</a:t>
            </a:r>
          </a:p>
          <a:p>
            <a:pPr marL="342900" indent="-342900">
              <a:lnSpc>
                <a:spcPct val="100000"/>
              </a:lnSpc>
              <a:spcBef>
                <a:spcPts val="600"/>
              </a:spcBef>
              <a:spcAft>
                <a:spcPts val="1200"/>
              </a:spcAft>
              <a:buFont typeface="Arial" panose="020B0604020202020204" pitchFamily="34" charset="0"/>
              <a:buChar char="•"/>
            </a:pPr>
            <a:r>
              <a:rPr lang="en-US" sz="1600" dirty="0"/>
              <a:t>Create a water conservation public awareness and educational campaign, including educational materials on water conservation measures to implement during drought periods. </a:t>
            </a:r>
          </a:p>
          <a:p>
            <a:pPr marL="342900" indent="-342900">
              <a:lnSpc>
                <a:spcPct val="100000"/>
              </a:lnSpc>
              <a:spcBef>
                <a:spcPts val="600"/>
              </a:spcBef>
              <a:spcAft>
                <a:spcPts val="1200"/>
              </a:spcAft>
              <a:buFont typeface="Arial" panose="020B0604020202020204" pitchFamily="34" charset="0"/>
              <a:buChar char="•"/>
            </a:pPr>
            <a:r>
              <a:rPr lang="en-US" sz="1600" dirty="0"/>
              <a:t>Implement the high priority projects identified in CWPPs or those that align with the Montana Forest Action Plan</a:t>
            </a:r>
          </a:p>
          <a:p>
            <a:pPr marL="342900" indent="-342900">
              <a:lnSpc>
                <a:spcPct val="100000"/>
              </a:lnSpc>
              <a:spcBef>
                <a:spcPts val="600"/>
              </a:spcBef>
              <a:spcAft>
                <a:spcPts val="1200"/>
              </a:spcAft>
              <a:buFont typeface="Arial" panose="020B0604020202020204" pitchFamily="34" charset="0"/>
              <a:buChar char="•"/>
            </a:pPr>
            <a:r>
              <a:rPr lang="en-US" sz="1600" dirty="0"/>
              <a:t>Notification system for tourists for thunderstorms, fire, floods, and dam failure as visitors may not get emergency notifications on their phones.</a:t>
            </a:r>
          </a:p>
          <a:p>
            <a:pPr marL="342900" indent="-342900">
              <a:lnSpc>
                <a:spcPct val="100000"/>
              </a:lnSpc>
              <a:spcBef>
                <a:spcPts val="600"/>
              </a:spcBef>
              <a:spcAft>
                <a:spcPts val="1200"/>
              </a:spcAft>
              <a:buFont typeface="Arial" panose="020B0604020202020204" pitchFamily="34" charset="0"/>
              <a:buChar char="•"/>
            </a:pPr>
            <a:r>
              <a:rPr lang="en-US" sz="1600" dirty="0"/>
              <a:t>Strategic grassland/forest fuels reduction efforts surrounding vulnerable communities </a:t>
            </a:r>
          </a:p>
          <a:p>
            <a:pPr marL="342900" indent="-342900">
              <a:lnSpc>
                <a:spcPct val="100000"/>
              </a:lnSpc>
              <a:spcBef>
                <a:spcPts val="600"/>
              </a:spcBef>
              <a:spcAft>
                <a:spcPts val="1200"/>
              </a:spcAft>
              <a:buFont typeface="Arial" panose="020B0604020202020204" pitchFamily="34" charset="0"/>
              <a:buChar char="•"/>
            </a:pPr>
            <a:r>
              <a:rPr lang="en-US" sz="1600" dirty="0"/>
              <a:t>Ensure critical communication infrastructure is grounded to mitigate lightning strikes. </a:t>
            </a:r>
          </a:p>
          <a:p>
            <a:pPr marL="342900" indent="-342900">
              <a:lnSpc>
                <a:spcPct val="100000"/>
              </a:lnSpc>
              <a:spcBef>
                <a:spcPts val="600"/>
              </a:spcBef>
              <a:spcAft>
                <a:spcPts val="1200"/>
              </a:spcAft>
              <a:buFont typeface="Arial" panose="020B0604020202020204" pitchFamily="34" charset="0"/>
              <a:buChar char="•"/>
            </a:pPr>
            <a:r>
              <a:rPr lang="en-US" sz="1600" dirty="0"/>
              <a:t>Underground utility lines</a:t>
            </a:r>
          </a:p>
          <a:p>
            <a:pPr marL="342900" indent="-342900">
              <a:lnSpc>
                <a:spcPct val="100000"/>
              </a:lnSpc>
              <a:spcBef>
                <a:spcPts val="600"/>
              </a:spcBef>
              <a:spcAft>
                <a:spcPts val="1200"/>
              </a:spcAft>
              <a:buFont typeface="Arial" panose="020B0604020202020204" pitchFamily="34" charset="0"/>
              <a:buChar char="•"/>
            </a:pPr>
            <a:r>
              <a:rPr lang="en-US" sz="1600" dirty="0"/>
              <a:t>Provide indoor NOAA weather radios to critical facilities, community shelters, city facilities, schools and other identified areas. </a:t>
            </a:r>
          </a:p>
          <a:p>
            <a:pPr marL="342900" indent="-342900">
              <a:lnSpc>
                <a:spcPct val="100000"/>
              </a:lnSpc>
              <a:spcBef>
                <a:spcPts val="600"/>
              </a:spcBef>
              <a:spcAft>
                <a:spcPts val="1200"/>
              </a:spcAft>
              <a:buFont typeface="Arial" panose="020B0604020202020204" pitchFamily="34" charset="0"/>
              <a:buChar char="•"/>
            </a:pPr>
            <a:r>
              <a:rPr lang="en-US" sz="1600" dirty="0"/>
              <a:t>Consult with USACE on potential large-scale flood mitigation projects</a:t>
            </a:r>
          </a:p>
          <a:p>
            <a:pPr>
              <a:lnSpc>
                <a:spcPct val="100000"/>
              </a:lnSpc>
              <a:spcBef>
                <a:spcPts val="600"/>
              </a:spcBef>
              <a:spcAft>
                <a:spcPts val="1200"/>
              </a:spcAft>
            </a:pPr>
            <a:endParaRPr lang="en-US" sz="1800" dirty="0"/>
          </a:p>
        </p:txBody>
      </p:sp>
    </p:spTree>
    <p:extLst>
      <p:ext uri="{BB962C8B-B14F-4D97-AF65-F5344CB8AC3E}">
        <p14:creationId xmlns:p14="http://schemas.microsoft.com/office/powerpoint/2010/main" val="127418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4C0B5C-3BCA-440B-B9A0-0E22DEE1E69E}"/>
              </a:ext>
            </a:extLst>
          </p:cNvPr>
          <p:cNvSpPr>
            <a:spLocks noGrp="1"/>
          </p:cNvSpPr>
          <p:nvPr>
            <p:ph idx="1"/>
          </p:nvPr>
        </p:nvSpPr>
        <p:spPr>
          <a:xfrm>
            <a:off x="627652" y="1017272"/>
            <a:ext cx="6598762" cy="5299764"/>
          </a:xfrm>
        </p:spPr>
        <p:txBody>
          <a:bodyPr>
            <a:normAutofit lnSpcReduction="10000"/>
          </a:bodyPr>
          <a:lstStyle/>
          <a:p>
            <a:pPr marL="342900" indent="-342900">
              <a:buFont typeface="Arial" panose="020B0604020202020204" pitchFamily="34" charset="0"/>
              <a:buChar char="•"/>
            </a:pPr>
            <a:r>
              <a:rPr lang="en-US" dirty="0"/>
              <a:t>What new mitigation actions should be added to the Plan?</a:t>
            </a:r>
          </a:p>
          <a:p>
            <a:pPr marL="342900" indent="-342900">
              <a:buFont typeface="Arial" panose="020B0604020202020204" pitchFamily="34" charset="0"/>
              <a:buChar char="•"/>
            </a:pPr>
            <a:r>
              <a:rPr lang="en-US" dirty="0"/>
              <a:t>Write one idea for each new action on a blank worksheet</a:t>
            </a:r>
          </a:p>
          <a:p>
            <a:pPr marL="342900" indent="-342900">
              <a:buFont typeface="Arial" panose="020B0604020202020204" pitchFamily="34" charset="0"/>
              <a:buChar char="•"/>
            </a:pPr>
            <a:r>
              <a:rPr lang="en-US" dirty="0"/>
              <a:t>You are encouraged to collaborate with other agencies or jurisdictions</a:t>
            </a:r>
          </a:p>
          <a:p>
            <a:pPr marL="342900" indent="-342900">
              <a:buFont typeface="Arial" panose="020B0604020202020204" pitchFamily="34" charset="0"/>
              <a:buChar char="•"/>
            </a:pPr>
            <a:r>
              <a:rPr lang="en-US" dirty="0"/>
              <a:t>Include details where you can, but it’s okay if you don’t know or can elaborate later.</a:t>
            </a:r>
          </a:p>
          <a:p>
            <a:pPr indent="-366704">
              <a:buFont typeface="Arial" panose="020B0604020202020204" pitchFamily="34" charset="0"/>
              <a:buChar char="•"/>
            </a:pPr>
            <a:r>
              <a:rPr lang="en-US" dirty="0"/>
              <a:t>Include the Jurisdiction and Lead Agency</a:t>
            </a:r>
          </a:p>
          <a:p>
            <a:pPr marL="342900" indent="-342900">
              <a:buFont typeface="Arial" panose="020B0604020202020204" pitchFamily="34" charset="0"/>
              <a:buChar char="•"/>
            </a:pPr>
            <a:r>
              <a:rPr lang="en-US" dirty="0"/>
              <a:t>Feel free to submit more than one</a:t>
            </a:r>
          </a:p>
          <a:p>
            <a:pPr marL="342900" indent="-342900">
              <a:buFont typeface="Arial" panose="020B0604020202020204" pitchFamily="34" charset="0"/>
              <a:buChar char="•"/>
            </a:pPr>
            <a:r>
              <a:rPr lang="en-US" dirty="0"/>
              <a:t>Review each other’s suggestions</a:t>
            </a:r>
          </a:p>
        </p:txBody>
      </p:sp>
      <p:sp>
        <p:nvSpPr>
          <p:cNvPr id="3" name="Text Placeholder 2">
            <a:extLst>
              <a:ext uri="{FF2B5EF4-FFF2-40B4-BE49-F238E27FC236}">
                <a16:creationId xmlns:a16="http://schemas.microsoft.com/office/drawing/2014/main" id="{0198245E-003A-42E5-8323-25118B9AFAF4}"/>
              </a:ext>
            </a:extLst>
          </p:cNvPr>
          <p:cNvSpPr>
            <a:spLocks noGrp="1"/>
          </p:cNvSpPr>
          <p:nvPr>
            <p:ph type="body" sz="quarter" idx="13"/>
          </p:nvPr>
        </p:nvSpPr>
        <p:spPr>
          <a:xfrm>
            <a:off x="623392" y="188538"/>
            <a:ext cx="6993466" cy="827484"/>
          </a:xfrm>
        </p:spPr>
        <p:txBody>
          <a:bodyPr/>
          <a:lstStyle/>
          <a:p>
            <a:r>
              <a:rPr lang="en-US" b="1" dirty="0"/>
              <a:t>Activity: Develop New Mitigation Actions</a:t>
            </a:r>
          </a:p>
        </p:txBody>
      </p:sp>
      <p:graphicFrame>
        <p:nvGraphicFramePr>
          <p:cNvPr id="4" name="Object 3">
            <a:extLst>
              <a:ext uri="{FF2B5EF4-FFF2-40B4-BE49-F238E27FC236}">
                <a16:creationId xmlns:a16="http://schemas.microsoft.com/office/drawing/2014/main" id="{72753345-F76E-1017-986B-AAF9AE3C9172}"/>
              </a:ext>
            </a:extLst>
          </p:cNvPr>
          <p:cNvGraphicFramePr>
            <a:graphicFrameLocks noChangeAspect="1"/>
          </p:cNvGraphicFramePr>
          <p:nvPr>
            <p:extLst>
              <p:ext uri="{D42A27DB-BD31-4B8C-83A1-F6EECF244321}">
                <p14:modId xmlns:p14="http://schemas.microsoft.com/office/powerpoint/2010/main" val="463186072"/>
              </p:ext>
            </p:extLst>
          </p:nvPr>
        </p:nvGraphicFramePr>
        <p:xfrm>
          <a:off x="7616858" y="602280"/>
          <a:ext cx="4531041" cy="5826842"/>
        </p:xfrm>
        <a:graphic>
          <a:graphicData uri="http://schemas.openxmlformats.org/presentationml/2006/ole">
            <mc:AlternateContent xmlns:mc="http://schemas.openxmlformats.org/markup-compatibility/2006">
              <mc:Choice xmlns:v="urn:schemas-microsoft-com:vml" Requires="v">
                <p:oleObj name="Document" r:id="rId2" imgW="6672030" imgH="8578842" progId="Word.Document.12">
                  <p:embed/>
                </p:oleObj>
              </mc:Choice>
              <mc:Fallback>
                <p:oleObj name="Document" r:id="rId2" imgW="6672030" imgH="8578842" progId="Word.Document.12">
                  <p:embed/>
                  <p:pic>
                    <p:nvPicPr>
                      <p:cNvPr id="4" name="Object 3">
                        <a:extLst>
                          <a:ext uri="{FF2B5EF4-FFF2-40B4-BE49-F238E27FC236}">
                            <a16:creationId xmlns:a16="http://schemas.microsoft.com/office/drawing/2014/main" id="{72753345-F76E-1017-986B-AAF9AE3C9172}"/>
                          </a:ext>
                        </a:extLst>
                      </p:cNvPr>
                      <p:cNvPicPr/>
                      <p:nvPr/>
                    </p:nvPicPr>
                    <p:blipFill>
                      <a:blip r:embed="rId3"/>
                      <a:stretch>
                        <a:fillRect/>
                      </a:stretch>
                    </p:blipFill>
                    <p:spPr>
                      <a:xfrm>
                        <a:off x="7616858" y="602280"/>
                        <a:ext cx="4531041" cy="5826842"/>
                      </a:xfrm>
                      <a:prstGeom prst="rect">
                        <a:avLst/>
                      </a:prstGeom>
                      <a:solidFill>
                        <a:schemeClr val="bg1"/>
                      </a:solidFill>
                      <a:ln>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804912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D32CC086-9B0B-088F-799B-45193B478E0B}"/>
              </a:ext>
            </a:extLst>
          </p:cNvPr>
          <p:cNvSpPr txBox="1">
            <a:spLocks/>
          </p:cNvSpPr>
          <p:nvPr/>
        </p:nvSpPr>
        <p:spPr>
          <a:xfrm>
            <a:off x="540001" y="3152000"/>
            <a:ext cx="6951662" cy="1107996"/>
          </a:xfrm>
          <a:prstGeom prst="rect">
            <a:avLst/>
          </a:prstGeom>
        </p:spPr>
        <p:txBody>
          <a:bodyPr vert="horz" wrap="square" lIns="0" tIns="0" rIns="0" bIns="0" rtlCol="0" anchor="b" anchorCtr="0">
            <a:spAutoFit/>
          </a:bodyPr>
          <a:lstStyle>
            <a:lvl1pPr algn="l" defTabSz="914377" rtl="0" eaLnBrk="1" latinLnBrk="0" hangingPunct="1">
              <a:lnSpc>
                <a:spcPct val="90000"/>
              </a:lnSpc>
              <a:spcBef>
                <a:spcPct val="0"/>
              </a:spcBef>
              <a:buNone/>
              <a:defRPr sz="4000" b="1" kern="1200">
                <a:solidFill>
                  <a:schemeClr val="accent1"/>
                </a:solidFill>
                <a:latin typeface="+mj-lt"/>
                <a:ea typeface="+mj-ea"/>
                <a:cs typeface="+mj-cs"/>
              </a:defRPr>
            </a:lvl1pPr>
          </a:lstStyle>
          <a:p>
            <a:r>
              <a:rPr lang="en-GB" dirty="0">
                <a:solidFill>
                  <a:schemeClr val="tx1"/>
                </a:solidFill>
              </a:rPr>
              <a:t>Prioritization of Mitigation Actions </a:t>
            </a:r>
            <a:endParaRPr lang="en-US" dirty="0">
              <a:solidFill>
                <a:schemeClr val="tx1"/>
              </a:solidFill>
            </a:endParaRPr>
          </a:p>
        </p:txBody>
      </p:sp>
    </p:spTree>
    <p:extLst>
      <p:ext uri="{BB962C8B-B14F-4D97-AF65-F5344CB8AC3E}">
        <p14:creationId xmlns:p14="http://schemas.microsoft.com/office/powerpoint/2010/main" val="6825596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9E30D8-AD16-46CC-B1A1-860CB45D9B8D}"/>
              </a:ext>
            </a:extLst>
          </p:cNvPr>
          <p:cNvSpPr>
            <a:spLocks noGrp="1"/>
          </p:cNvSpPr>
          <p:nvPr>
            <p:ph idx="1"/>
          </p:nvPr>
        </p:nvSpPr>
        <p:spPr>
          <a:xfrm>
            <a:off x="1374424" y="1192237"/>
            <a:ext cx="4203519" cy="4473525"/>
          </a:xfrm>
        </p:spPr>
        <p:txBody>
          <a:bodyPr>
            <a:normAutofit fontScale="92500" lnSpcReduction="20000"/>
          </a:bodyPr>
          <a:lstStyle/>
          <a:p>
            <a:pPr marL="0" indent="0">
              <a:buClr>
                <a:srgbClr val="E48312"/>
              </a:buClr>
              <a:buNone/>
            </a:pPr>
            <a:r>
              <a:rPr lang="en-US" altLang="en-US" b="1" dirty="0">
                <a:solidFill>
                  <a:schemeClr val="tx1"/>
                </a:solidFill>
                <a:latin typeface="+mj-lt"/>
                <a:cs typeface="Calibri" panose="020F0502020204030204" pitchFamily="34" charset="0"/>
              </a:rPr>
              <a:t>STAPLEE</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Social</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Technical </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Administrative</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Political</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Legal</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Economic</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Environmental</a:t>
            </a:r>
          </a:p>
        </p:txBody>
      </p:sp>
      <p:sp>
        <p:nvSpPr>
          <p:cNvPr id="10" name="Content Placeholder 2">
            <a:extLst>
              <a:ext uri="{FF2B5EF4-FFF2-40B4-BE49-F238E27FC236}">
                <a16:creationId xmlns:a16="http://schemas.microsoft.com/office/drawing/2014/main" id="{DE945443-6C18-4096-AFA9-B118DCD98908}"/>
              </a:ext>
            </a:extLst>
          </p:cNvPr>
          <p:cNvSpPr txBox="1">
            <a:spLocks/>
          </p:cNvSpPr>
          <p:nvPr/>
        </p:nvSpPr>
        <p:spPr>
          <a:xfrm>
            <a:off x="6096000" y="1192237"/>
            <a:ext cx="5254496" cy="4473525"/>
          </a:xfrm>
          <a:prstGeom prst="rect">
            <a:avLst/>
          </a:prstGeom>
        </p:spPr>
        <p:txBody>
          <a:bodyPr vert="horz" lIns="0" tIns="45720" rIns="0" bIns="45720" rtlCol="0">
            <a:normAutofit/>
          </a:bodyPr>
          <a:lstStyle>
            <a:lvl1pPr marL="342891" indent="-342891"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spcBef>
                <a:spcPct val="20000"/>
              </a:spcBef>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spcBef>
                <a:spcPct val="20000"/>
              </a:spcBef>
              <a:buFont typeface="Arial" panose="020B0604020202020204" pitchFamily="34" charset="0"/>
              <a:buChar char="•"/>
              <a:defRPr sz="22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spcBef>
                <a:spcPct val="20000"/>
              </a:spcBef>
              <a:buFont typeface="Arial" panose="020B0604020202020204" pitchFamily="34" charset="0"/>
              <a:buChar char="»"/>
              <a:defRPr sz="20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E48312"/>
              </a:buClr>
              <a:buNone/>
            </a:pPr>
            <a:r>
              <a:rPr lang="en-US" altLang="en-US" b="1" dirty="0">
                <a:solidFill>
                  <a:schemeClr val="tx1"/>
                </a:solidFill>
                <a:latin typeface="+mj-lt"/>
                <a:cs typeface="Calibri" panose="020F0502020204030204" pitchFamily="34" charset="0"/>
              </a:rPr>
              <a:t>Other Factors to Consider</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Life safety </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Addressing high risk hazards</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Protect critical facilities</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Multiple goals/hazards</a:t>
            </a:r>
          </a:p>
          <a:p>
            <a:pPr marL="514350" indent="-285750">
              <a:lnSpc>
                <a:spcPct val="150000"/>
              </a:lnSpc>
              <a:spcAft>
                <a:spcPct val="0"/>
              </a:spcAft>
              <a:buClr>
                <a:schemeClr val="tx2"/>
              </a:buClr>
              <a:buFont typeface="Arial" panose="020B0604020202020204" pitchFamily="34" charset="0"/>
              <a:buChar char="►"/>
              <a:defRPr/>
            </a:pPr>
            <a:r>
              <a:rPr lang="en-US" altLang="en-US" dirty="0">
                <a:solidFill>
                  <a:schemeClr val="tx1"/>
                </a:solidFill>
              </a:rPr>
              <a:t>Vulnerable populations and equity</a:t>
            </a:r>
          </a:p>
        </p:txBody>
      </p:sp>
      <p:sp>
        <p:nvSpPr>
          <p:cNvPr id="12" name="Text Placeholder 2">
            <a:extLst>
              <a:ext uri="{FF2B5EF4-FFF2-40B4-BE49-F238E27FC236}">
                <a16:creationId xmlns:a16="http://schemas.microsoft.com/office/drawing/2014/main" id="{F9F25C1F-0F75-44B6-B5D1-3ADA5AE336A8}"/>
              </a:ext>
            </a:extLst>
          </p:cNvPr>
          <p:cNvSpPr>
            <a:spLocks noGrp="1"/>
          </p:cNvSpPr>
          <p:nvPr>
            <p:ph type="body" sz="quarter" idx="13"/>
          </p:nvPr>
        </p:nvSpPr>
        <p:spPr>
          <a:xfrm>
            <a:off x="514336" y="249257"/>
            <a:ext cx="8208912" cy="696027"/>
          </a:xfrm>
        </p:spPr>
        <p:txBody>
          <a:bodyPr/>
          <a:lstStyle/>
          <a:p>
            <a:br>
              <a:rPr lang="en-GB" dirty="0"/>
            </a:br>
            <a:r>
              <a:rPr lang="en-GB" b="1" dirty="0"/>
              <a:t>Mitigation Action Selection and Prioritization</a:t>
            </a:r>
          </a:p>
        </p:txBody>
      </p:sp>
    </p:spTree>
    <p:extLst>
      <p:ext uri="{BB962C8B-B14F-4D97-AF65-F5344CB8AC3E}">
        <p14:creationId xmlns:p14="http://schemas.microsoft.com/office/powerpoint/2010/main" val="416045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6B68B82-8E5E-4787-A7CD-AD71F25AB50F}"/>
              </a:ext>
            </a:extLst>
          </p:cNvPr>
          <p:cNvSpPr>
            <a:spLocks noGrp="1"/>
          </p:cNvSpPr>
          <p:nvPr>
            <p:ph idx="1"/>
          </p:nvPr>
        </p:nvSpPr>
        <p:spPr>
          <a:xfrm>
            <a:off x="602067" y="1221301"/>
            <a:ext cx="7024217" cy="4847848"/>
          </a:xfrm>
        </p:spPr>
        <p:txBody>
          <a:bodyPr>
            <a:noAutofit/>
          </a:bodyPr>
          <a:lstStyle/>
          <a:p>
            <a:pPr>
              <a:spcBef>
                <a:spcPts val="600"/>
              </a:spcBef>
              <a:spcAft>
                <a:spcPts val="1200"/>
              </a:spcAft>
              <a:buSzPct val="70000"/>
              <a:buFont typeface="Arial" panose="020B0604020202020204" pitchFamily="34" charset="0"/>
              <a:buChar char="►"/>
            </a:pPr>
            <a:r>
              <a:rPr lang="en-US" altLang="en-US" sz="2800" dirty="0">
                <a:solidFill>
                  <a:schemeClr val="tx1"/>
                </a:solidFill>
                <a:latin typeface="+mj-lt"/>
                <a:cs typeface="Arial" panose="020B0604020202020204" pitchFamily="34" charset="0"/>
              </a:rPr>
              <a:t> Connect the Dots!</a:t>
            </a:r>
          </a:p>
          <a:p>
            <a:pPr>
              <a:spcBef>
                <a:spcPts val="600"/>
              </a:spcBef>
              <a:spcAft>
                <a:spcPts val="1200"/>
              </a:spcAft>
              <a:buSzPct val="70000"/>
              <a:buFont typeface="Arial" panose="020B0604020202020204" pitchFamily="34" charset="0"/>
              <a:buChar char="►"/>
            </a:pPr>
            <a:r>
              <a:rPr lang="en-US" altLang="en-US" sz="2800" dirty="0">
                <a:solidFill>
                  <a:schemeClr val="tx1"/>
                </a:solidFill>
                <a:latin typeface="+mj-lt"/>
                <a:cs typeface="Arial" panose="020B0604020202020204" pitchFamily="34" charset="0"/>
              </a:rPr>
              <a:t> 4 Dots per Person</a:t>
            </a:r>
          </a:p>
          <a:p>
            <a:pPr>
              <a:spcBef>
                <a:spcPts val="600"/>
              </a:spcBef>
              <a:spcAft>
                <a:spcPts val="1200"/>
              </a:spcAft>
              <a:buSzPct val="70000"/>
              <a:buFont typeface="Arial" panose="020B0604020202020204" pitchFamily="34" charset="0"/>
              <a:buChar char="►"/>
            </a:pPr>
            <a:r>
              <a:rPr lang="en-US" altLang="en-US" sz="2800" dirty="0">
                <a:solidFill>
                  <a:schemeClr val="tx1"/>
                </a:solidFill>
                <a:latin typeface="+mj-lt"/>
                <a:cs typeface="Arial" panose="020B0604020202020204" pitchFamily="34" charset="0"/>
              </a:rPr>
              <a:t> Indicate which should be priority mitigation actions with a dot, keeping STAPLEE Criteria in mind</a:t>
            </a:r>
          </a:p>
          <a:p>
            <a:pPr>
              <a:spcBef>
                <a:spcPts val="600"/>
              </a:spcBef>
              <a:spcAft>
                <a:spcPts val="1200"/>
              </a:spcAft>
              <a:buSzPct val="70000"/>
              <a:buFont typeface="Arial" panose="020B0604020202020204" pitchFamily="34" charset="0"/>
              <a:buChar char="►"/>
            </a:pPr>
            <a:r>
              <a:rPr lang="en-US" altLang="en-US" sz="2800" dirty="0">
                <a:solidFill>
                  <a:schemeClr val="tx1"/>
                </a:solidFill>
                <a:latin typeface="+mj-lt"/>
                <a:cs typeface="Arial" panose="020B0604020202020204" pitchFamily="34" charset="0"/>
              </a:rPr>
              <a:t> Dots will later be converted into a High, Medium, Low initial prioritization</a:t>
            </a:r>
          </a:p>
        </p:txBody>
      </p:sp>
      <p:sp>
        <p:nvSpPr>
          <p:cNvPr id="11" name="Text Placeholder 2">
            <a:extLst>
              <a:ext uri="{FF2B5EF4-FFF2-40B4-BE49-F238E27FC236}">
                <a16:creationId xmlns:a16="http://schemas.microsoft.com/office/drawing/2014/main" id="{832B17D7-9C1A-47FA-BFE8-DAE1FFCDF0E5}"/>
              </a:ext>
            </a:extLst>
          </p:cNvPr>
          <p:cNvSpPr>
            <a:spLocks noGrp="1"/>
          </p:cNvSpPr>
          <p:nvPr>
            <p:ph type="body" sz="quarter" idx="13"/>
          </p:nvPr>
        </p:nvSpPr>
        <p:spPr>
          <a:xfrm>
            <a:off x="602067" y="268111"/>
            <a:ext cx="8207375" cy="611188"/>
          </a:xfrm>
        </p:spPr>
        <p:txBody>
          <a:bodyPr/>
          <a:lstStyle/>
          <a:p>
            <a:r>
              <a:rPr lang="en-GB" b="1" dirty="0"/>
              <a:t>Activity: New Mitigation Action Prioritization</a:t>
            </a:r>
          </a:p>
        </p:txBody>
      </p:sp>
      <p:pic>
        <p:nvPicPr>
          <p:cNvPr id="12" name="Picture 11">
            <a:extLst>
              <a:ext uri="{FF2B5EF4-FFF2-40B4-BE49-F238E27FC236}">
                <a16:creationId xmlns:a16="http://schemas.microsoft.com/office/drawing/2014/main" id="{31DF94D0-68F9-4D18-8687-027E8D24E3AD}"/>
              </a:ext>
            </a:extLst>
          </p:cNvPr>
          <p:cNvPicPr>
            <a:picLocks noChangeAspect="1"/>
          </p:cNvPicPr>
          <p:nvPr/>
        </p:nvPicPr>
        <p:blipFill>
          <a:blip r:embed="rId3"/>
          <a:stretch>
            <a:fillRect/>
          </a:stretch>
        </p:blipFill>
        <p:spPr>
          <a:xfrm>
            <a:off x="8709443" y="3435988"/>
            <a:ext cx="2130017" cy="2899902"/>
          </a:xfrm>
          <a:prstGeom prst="rect">
            <a:avLst/>
          </a:prstGeom>
        </p:spPr>
      </p:pic>
      <p:pic>
        <p:nvPicPr>
          <p:cNvPr id="3" name="Picture 2">
            <a:extLst>
              <a:ext uri="{FF2B5EF4-FFF2-40B4-BE49-F238E27FC236}">
                <a16:creationId xmlns:a16="http://schemas.microsoft.com/office/drawing/2014/main" id="{436F93E2-75C0-48E4-BCCD-B52302A3AA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5778" y="1101278"/>
            <a:ext cx="3097349" cy="2323012"/>
          </a:xfrm>
          <a:prstGeom prst="rect">
            <a:avLst/>
          </a:prstGeom>
        </p:spPr>
      </p:pic>
    </p:spTree>
    <p:extLst>
      <p:ext uri="{BB962C8B-B14F-4D97-AF65-F5344CB8AC3E}">
        <p14:creationId xmlns:p14="http://schemas.microsoft.com/office/powerpoint/2010/main" val="813791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AEA3BAD2-5E18-70CF-41FD-34BBB3A22CBC}"/>
              </a:ext>
            </a:extLst>
          </p:cNvPr>
          <p:cNvSpPr txBox="1">
            <a:spLocks/>
          </p:cNvSpPr>
          <p:nvPr/>
        </p:nvSpPr>
        <p:spPr>
          <a:xfrm>
            <a:off x="540001" y="3152000"/>
            <a:ext cx="9127874" cy="1107996"/>
          </a:xfrm>
          <a:prstGeom prst="rect">
            <a:avLst/>
          </a:prstGeom>
        </p:spPr>
        <p:txBody>
          <a:bodyPr vert="horz" wrap="square" lIns="0" tIns="0" rIns="0" bIns="0" rtlCol="0" anchor="b" anchorCtr="0">
            <a:spAutoFit/>
          </a:bodyPr>
          <a:lstStyle>
            <a:lvl1pPr algn="l" defTabSz="914377" rtl="0" eaLnBrk="1" latinLnBrk="0" hangingPunct="1">
              <a:lnSpc>
                <a:spcPct val="90000"/>
              </a:lnSpc>
              <a:spcBef>
                <a:spcPct val="0"/>
              </a:spcBef>
              <a:buNone/>
              <a:defRPr sz="4000" b="1" kern="1200">
                <a:solidFill>
                  <a:schemeClr val="accent1"/>
                </a:solidFill>
                <a:latin typeface="+mj-lt"/>
                <a:ea typeface="+mj-ea"/>
                <a:cs typeface="+mj-cs"/>
              </a:defRPr>
            </a:lvl1pPr>
          </a:lstStyle>
          <a:p>
            <a:r>
              <a:rPr lang="en-GB" dirty="0">
                <a:solidFill>
                  <a:schemeClr val="tx1"/>
                </a:solidFill>
              </a:rPr>
              <a:t>Plan Implementation and Maintenance</a:t>
            </a:r>
            <a:endParaRPr lang="en-US" dirty="0">
              <a:solidFill>
                <a:schemeClr val="tx1"/>
              </a:solidFill>
            </a:endParaRPr>
          </a:p>
        </p:txBody>
      </p:sp>
    </p:spTree>
    <p:extLst>
      <p:ext uri="{BB962C8B-B14F-4D97-AF65-F5344CB8AC3E}">
        <p14:creationId xmlns:p14="http://schemas.microsoft.com/office/powerpoint/2010/main" val="6599077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9E30D8-AD16-46CC-B1A1-860CB45D9B8D}"/>
              </a:ext>
            </a:extLst>
          </p:cNvPr>
          <p:cNvSpPr>
            <a:spLocks noGrp="1"/>
          </p:cNvSpPr>
          <p:nvPr>
            <p:ph idx="1"/>
          </p:nvPr>
        </p:nvSpPr>
        <p:spPr>
          <a:xfrm>
            <a:off x="1385538" y="1105982"/>
            <a:ext cx="10555706" cy="5238785"/>
          </a:xfrm>
        </p:spPr>
        <p:txBody>
          <a:bodyPr>
            <a:noAutofit/>
          </a:bodyPr>
          <a:lstStyle/>
          <a:p>
            <a:pPr>
              <a:spcBef>
                <a:spcPts val="300"/>
              </a:spcBef>
            </a:pPr>
            <a:r>
              <a:rPr lang="en-US" sz="2000" dirty="0">
                <a:latin typeface="Segoe UI" panose="020B0502040204020203" pitchFamily="34" charset="0"/>
              </a:rPr>
              <a:t>The plan must describe how, when, and by whom the plan will be:</a:t>
            </a:r>
          </a:p>
          <a:p>
            <a:pPr lvl="1">
              <a:spcBef>
                <a:spcPts val="300"/>
              </a:spcBef>
            </a:pPr>
            <a:r>
              <a:rPr lang="en-US" sz="2000" dirty="0">
                <a:latin typeface="Segoe UI" panose="020B0502040204020203" pitchFamily="34" charset="0"/>
              </a:rPr>
              <a:t>Monitored:</a:t>
            </a:r>
          </a:p>
          <a:p>
            <a:pPr marL="1257300" lvl="2" indent="-354013">
              <a:spcBef>
                <a:spcPts val="300"/>
              </a:spcBef>
              <a:buFont typeface="Courier New" panose="02070309020205020404" pitchFamily="49" charset="0"/>
              <a:buChar char="o"/>
            </a:pPr>
            <a:r>
              <a:rPr lang="en-US" sz="2000" dirty="0"/>
              <a:t>Tracking implementation of mitigation actions</a:t>
            </a:r>
          </a:p>
          <a:p>
            <a:pPr marL="1257300" lvl="2" indent="-354013">
              <a:spcBef>
                <a:spcPts val="300"/>
              </a:spcBef>
              <a:buFont typeface="Courier New" panose="02070309020205020404" pitchFamily="49" charset="0"/>
              <a:buChar char="o"/>
            </a:pPr>
            <a:r>
              <a:rPr lang="en-US" sz="2000" dirty="0"/>
              <a:t>Identifying new actions as needed </a:t>
            </a:r>
          </a:p>
          <a:p>
            <a:pPr marL="1257300" lvl="2" indent="-354013">
              <a:spcBef>
                <a:spcPts val="300"/>
              </a:spcBef>
              <a:buFont typeface="Courier New" panose="02070309020205020404" pitchFamily="49" charset="0"/>
              <a:buChar char="o"/>
            </a:pPr>
            <a:r>
              <a:rPr lang="en-US" sz="2000" dirty="0"/>
              <a:t>Losses avoided due to mitigation activities</a:t>
            </a:r>
          </a:p>
          <a:p>
            <a:pPr lvl="1">
              <a:spcBef>
                <a:spcPts val="300"/>
              </a:spcBef>
            </a:pPr>
            <a:r>
              <a:rPr lang="en-US" sz="2000" dirty="0">
                <a:latin typeface="Segoe UI" panose="020B0502040204020203" pitchFamily="34" charset="0"/>
              </a:rPr>
              <a:t>Evaluated</a:t>
            </a:r>
          </a:p>
          <a:p>
            <a:pPr marL="1257300" lvl="2" indent="-354013">
              <a:spcBef>
                <a:spcPts val="300"/>
              </a:spcBef>
              <a:buFont typeface="Courier New" panose="02070309020205020404" pitchFamily="49" charset="0"/>
              <a:buChar char="o"/>
            </a:pPr>
            <a:r>
              <a:rPr lang="en-US" sz="2000" dirty="0"/>
              <a:t>Effectiveness at achieving goals and objectives</a:t>
            </a:r>
          </a:p>
          <a:p>
            <a:pPr marL="1257300" lvl="2" indent="-354013">
              <a:spcBef>
                <a:spcPts val="300"/>
              </a:spcBef>
              <a:buFont typeface="Courier New" panose="02070309020205020404" pitchFamily="49" charset="0"/>
              <a:buChar char="o"/>
            </a:pPr>
            <a:r>
              <a:rPr lang="en-US" sz="2000" dirty="0"/>
              <a:t>What hindered implementation?</a:t>
            </a:r>
          </a:p>
          <a:p>
            <a:pPr marL="1257300" lvl="2" indent="-354013">
              <a:spcBef>
                <a:spcPts val="300"/>
              </a:spcBef>
              <a:buFont typeface="Courier New" panose="02070309020205020404" pitchFamily="49" charset="0"/>
              <a:buChar char="o"/>
            </a:pPr>
            <a:r>
              <a:rPr lang="en-US" sz="2000" dirty="0"/>
              <a:t>What factors contributed to success?</a:t>
            </a:r>
          </a:p>
          <a:p>
            <a:pPr lvl="1">
              <a:spcBef>
                <a:spcPts val="300"/>
              </a:spcBef>
            </a:pPr>
            <a:r>
              <a:rPr lang="en-US" sz="2000" dirty="0">
                <a:latin typeface="Segoe UI" panose="020B0502040204020203" pitchFamily="34" charset="0"/>
              </a:rPr>
              <a:t>Updated</a:t>
            </a:r>
          </a:p>
          <a:p>
            <a:pPr marL="1257300" lvl="2" indent="-354013" fontAlgn="base">
              <a:spcBef>
                <a:spcPts val="300"/>
              </a:spcBef>
              <a:buFont typeface="Courier New" panose="02070309020205020404" pitchFamily="49" charset="0"/>
              <a:buChar char="o"/>
              <a:defRPr/>
            </a:pPr>
            <a:r>
              <a:rPr lang="en-US" sz="2000" dirty="0"/>
              <a:t>Reviewed &amp; revised at least once every five years.</a:t>
            </a:r>
          </a:p>
          <a:p>
            <a:pPr lvl="1" fontAlgn="base">
              <a:spcBef>
                <a:spcPts val="300"/>
              </a:spcBef>
              <a:defRPr/>
            </a:pPr>
            <a:r>
              <a:rPr lang="en-US" sz="2000" dirty="0"/>
              <a:t>Continued Public Involvement</a:t>
            </a:r>
            <a:endParaRPr lang="en-US" sz="2000" dirty="0">
              <a:solidFill>
                <a:schemeClr val="tx1"/>
              </a:solidFill>
            </a:endParaRPr>
          </a:p>
          <a:p>
            <a:pPr marL="1257300" lvl="2" indent="-354013" fontAlgn="base">
              <a:spcBef>
                <a:spcPts val="300"/>
              </a:spcBef>
              <a:buFont typeface="Courier New" panose="02070309020205020404" pitchFamily="49" charset="0"/>
              <a:buChar char="o"/>
              <a:defRPr/>
            </a:pPr>
            <a:r>
              <a:rPr lang="en-US" sz="2000" dirty="0"/>
              <a:t>Engaged and given opportunity to provide input</a:t>
            </a:r>
          </a:p>
        </p:txBody>
      </p:sp>
      <p:sp>
        <p:nvSpPr>
          <p:cNvPr id="11" name="Text Placeholder 2">
            <a:extLst>
              <a:ext uri="{FF2B5EF4-FFF2-40B4-BE49-F238E27FC236}">
                <a16:creationId xmlns:a16="http://schemas.microsoft.com/office/drawing/2014/main" id="{7CF5C95A-E2BA-4D36-8588-6D73C787383A}"/>
              </a:ext>
            </a:extLst>
          </p:cNvPr>
          <p:cNvSpPr>
            <a:spLocks noGrp="1"/>
          </p:cNvSpPr>
          <p:nvPr>
            <p:ph type="body" sz="quarter" idx="13"/>
          </p:nvPr>
        </p:nvSpPr>
        <p:spPr>
          <a:xfrm>
            <a:off x="584260" y="266463"/>
            <a:ext cx="8208912" cy="696027"/>
          </a:xfrm>
        </p:spPr>
        <p:txBody>
          <a:bodyPr/>
          <a:lstStyle/>
          <a:p>
            <a:r>
              <a:rPr lang="en-US" b="1" dirty="0">
                <a:latin typeface="+mj-lt"/>
              </a:rPr>
              <a:t>Plan Implementation &amp; Maintenance</a:t>
            </a:r>
          </a:p>
        </p:txBody>
      </p:sp>
    </p:spTree>
    <p:extLst>
      <p:ext uri="{BB962C8B-B14F-4D97-AF65-F5344CB8AC3E}">
        <p14:creationId xmlns:p14="http://schemas.microsoft.com/office/powerpoint/2010/main" val="110601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342DAE35-7EEE-9181-2AA6-11A75785D3EB}"/>
              </a:ext>
            </a:extLst>
          </p:cNvPr>
          <p:cNvSpPr txBox="1">
            <a:spLocks/>
          </p:cNvSpPr>
          <p:nvPr/>
        </p:nvSpPr>
        <p:spPr>
          <a:xfrm>
            <a:off x="540002" y="2967204"/>
            <a:ext cx="6887494" cy="1107996"/>
          </a:xfrm>
          <a:prstGeom prst="rect">
            <a:avLst/>
          </a:prstGeom>
        </p:spPr>
        <p:txBody>
          <a:bodyPr vert="horz" lIns="91440" tIns="45720" rIns="91440" bIns="45720" rtlCol="0" anchor="t" anchorCtr="0">
            <a:normAutofit fontScale="70000" lnSpcReduction="20000"/>
          </a:bodyPr>
          <a:lstStyle>
            <a:lvl1pPr algn="l" defTabSz="914400" rtl="0" eaLnBrk="1" latinLnBrk="0" hangingPunct="1">
              <a:lnSpc>
                <a:spcPct val="90000"/>
              </a:lnSpc>
              <a:spcBef>
                <a:spcPct val="0"/>
              </a:spcBef>
              <a:buNone/>
              <a:defRPr sz="6600" b="0" i="0" kern="1200">
                <a:solidFill>
                  <a:schemeClr val="tx1"/>
                </a:solidFill>
                <a:latin typeface="Montserrat" pitchFamily="2" charset="77"/>
                <a:ea typeface="+mj-ea"/>
                <a:cs typeface="Arial" panose="020B0604020202020204" pitchFamily="34" charset="0"/>
              </a:defRPr>
            </a:lvl1pPr>
          </a:lstStyle>
          <a:p>
            <a:r>
              <a:rPr lang="en-GB" dirty="0"/>
              <a:t>Planning Process Update</a:t>
            </a:r>
            <a:endParaRPr lang="en-US" dirty="0"/>
          </a:p>
        </p:txBody>
      </p:sp>
    </p:spTree>
    <p:extLst>
      <p:ext uri="{BB962C8B-B14F-4D97-AF65-F5344CB8AC3E}">
        <p14:creationId xmlns:p14="http://schemas.microsoft.com/office/powerpoint/2010/main" val="8331401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9E30D8-AD16-46CC-B1A1-860CB45D9B8D}"/>
              </a:ext>
            </a:extLst>
          </p:cNvPr>
          <p:cNvSpPr>
            <a:spLocks noGrp="1"/>
          </p:cNvSpPr>
          <p:nvPr>
            <p:ph idx="1"/>
          </p:nvPr>
        </p:nvSpPr>
        <p:spPr>
          <a:xfrm>
            <a:off x="1505409" y="1141493"/>
            <a:ext cx="9864706" cy="4987466"/>
          </a:xfrm>
        </p:spPr>
        <p:txBody>
          <a:bodyPr>
            <a:normAutofit fontScale="92500"/>
          </a:bodyPr>
          <a:lstStyle/>
          <a:p>
            <a:r>
              <a:rPr lang="en-US" sz="2400" dirty="0">
                <a:latin typeface="Segoe UI" panose="020B0502040204020203" pitchFamily="34" charset="0"/>
              </a:rPr>
              <a:t>The following tasks should be conducted “regularly”, at least annually</a:t>
            </a:r>
          </a:p>
          <a:p>
            <a:pPr lvl="1">
              <a:buFont typeface="Arial" panose="020B0604020202020204" pitchFamily="34" charset="0"/>
              <a:buChar char="•"/>
            </a:pPr>
            <a:r>
              <a:rPr lang="en-US" dirty="0">
                <a:latin typeface="Segoe UI" panose="020B0502040204020203" pitchFamily="34" charset="0"/>
              </a:rPr>
              <a:t>HIRA review – changes to hazards or vulnerabilities</a:t>
            </a:r>
          </a:p>
          <a:p>
            <a:pPr lvl="1">
              <a:buFont typeface="Arial" panose="020B0604020202020204" pitchFamily="34" charset="0"/>
              <a:buChar char="•"/>
            </a:pPr>
            <a:r>
              <a:rPr lang="en-US" dirty="0">
                <a:latin typeface="Segoe UI" panose="020B0502040204020203" pitchFamily="34" charset="0"/>
              </a:rPr>
              <a:t>Review of recent hazard incidents</a:t>
            </a:r>
          </a:p>
          <a:p>
            <a:pPr lvl="1">
              <a:buFont typeface="Arial" panose="020B0604020202020204" pitchFamily="34" charset="0"/>
              <a:buChar char="•"/>
            </a:pPr>
            <a:r>
              <a:rPr lang="en-US" dirty="0">
                <a:latin typeface="Segoe UI" panose="020B0502040204020203" pitchFamily="34" charset="0"/>
              </a:rPr>
              <a:t>Updates on mitigation actions </a:t>
            </a:r>
          </a:p>
          <a:p>
            <a:pPr lvl="1">
              <a:buFont typeface="Arial" panose="020B0604020202020204" pitchFamily="34" charset="0"/>
              <a:buChar char="•"/>
            </a:pPr>
            <a:r>
              <a:rPr lang="en-US" dirty="0">
                <a:latin typeface="Segoe UI" panose="020B0502040204020203" pitchFamily="34" charset="0"/>
              </a:rPr>
              <a:t>Assess effectiveness of completed mitigation actions</a:t>
            </a:r>
          </a:p>
          <a:p>
            <a:r>
              <a:rPr lang="en-US" sz="2400" dirty="0">
                <a:latin typeface="Segoe UI" panose="020B0502040204020203" pitchFamily="34" charset="0"/>
              </a:rPr>
              <a:t>Annual face to face meeting of Hazard Mitigation Planning Team to discuss updates on mitigation actions and/or significant impactors/events </a:t>
            </a:r>
          </a:p>
          <a:p>
            <a:pPr lvl="1">
              <a:buFont typeface="Arial" panose="020B0604020202020204" pitchFamily="34" charset="0"/>
              <a:buChar char="•"/>
            </a:pPr>
            <a:r>
              <a:rPr lang="en-US" dirty="0">
                <a:latin typeface="Segoe UI" panose="020B0502040204020203" pitchFamily="34" charset="0"/>
              </a:rPr>
              <a:t>Target is first quarter of each year?</a:t>
            </a:r>
          </a:p>
          <a:p>
            <a:r>
              <a:rPr lang="en-US" sz="2400" dirty="0">
                <a:latin typeface="Segoe UI" panose="020B0502040204020203" pitchFamily="34" charset="0"/>
              </a:rPr>
              <a:t>Job aids:</a:t>
            </a:r>
          </a:p>
          <a:p>
            <a:pPr lvl="1">
              <a:buFont typeface="Arial" panose="020B0604020202020204" pitchFamily="34" charset="0"/>
              <a:buChar char="•"/>
            </a:pPr>
            <a:r>
              <a:rPr lang="en-US" dirty="0">
                <a:latin typeface="Segoe UI" panose="020B0502040204020203" pitchFamily="34" charset="0"/>
              </a:rPr>
              <a:t>Sample </a:t>
            </a:r>
            <a:r>
              <a:rPr lang="en-US" dirty="0"/>
              <a:t>a</a:t>
            </a:r>
            <a:r>
              <a:rPr lang="en-US" dirty="0">
                <a:latin typeface="Segoe UI" panose="020B0502040204020203" pitchFamily="34" charset="0"/>
              </a:rPr>
              <a:t>genda for annual meeting in appendix</a:t>
            </a:r>
          </a:p>
        </p:txBody>
      </p:sp>
      <p:sp>
        <p:nvSpPr>
          <p:cNvPr id="11" name="Text Placeholder 2">
            <a:extLst>
              <a:ext uri="{FF2B5EF4-FFF2-40B4-BE49-F238E27FC236}">
                <a16:creationId xmlns:a16="http://schemas.microsoft.com/office/drawing/2014/main" id="{7CF5C95A-E2BA-4D36-8588-6D73C787383A}"/>
              </a:ext>
            </a:extLst>
          </p:cNvPr>
          <p:cNvSpPr>
            <a:spLocks noGrp="1"/>
          </p:cNvSpPr>
          <p:nvPr>
            <p:ph type="body" sz="quarter" idx="13"/>
          </p:nvPr>
        </p:nvSpPr>
        <p:spPr>
          <a:xfrm>
            <a:off x="647570" y="239936"/>
            <a:ext cx="8208912" cy="696027"/>
          </a:xfrm>
        </p:spPr>
        <p:txBody>
          <a:bodyPr/>
          <a:lstStyle/>
          <a:p>
            <a:r>
              <a:rPr lang="en-US" b="1" dirty="0">
                <a:latin typeface="+mj-lt"/>
              </a:rPr>
              <a:t>Plan Implementation &amp; Maintenance</a:t>
            </a:r>
          </a:p>
        </p:txBody>
      </p:sp>
    </p:spTree>
    <p:extLst>
      <p:ext uri="{BB962C8B-B14F-4D97-AF65-F5344CB8AC3E}">
        <p14:creationId xmlns:p14="http://schemas.microsoft.com/office/powerpoint/2010/main" val="797591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9E30D8-AD16-46CC-B1A1-860CB45D9B8D}"/>
              </a:ext>
            </a:extLst>
          </p:cNvPr>
          <p:cNvSpPr>
            <a:spLocks noGrp="1"/>
          </p:cNvSpPr>
          <p:nvPr>
            <p:ph idx="1"/>
          </p:nvPr>
        </p:nvSpPr>
        <p:spPr>
          <a:xfrm>
            <a:off x="1349406" y="1097104"/>
            <a:ext cx="6358372" cy="5132245"/>
          </a:xfrm>
        </p:spPr>
        <p:txBody>
          <a:bodyPr>
            <a:normAutofit fontScale="92500" lnSpcReduction="10000"/>
          </a:bodyPr>
          <a:lstStyle/>
          <a:p>
            <a:pPr marL="342900" indent="-342900">
              <a:lnSpc>
                <a:spcPct val="110000"/>
              </a:lnSpc>
              <a:buFont typeface="Arial" panose="020B0604020202020204" pitchFamily="34" charset="0"/>
              <a:buChar char="•"/>
            </a:pPr>
            <a:r>
              <a:rPr lang="en-US" dirty="0">
                <a:latin typeface="Segoe UI" panose="020B0502040204020203" pitchFamily="34" charset="0"/>
              </a:rPr>
              <a:t>Mitigation is most successful when it is incorporated into the day-to-day functions and priorities of government and development.</a:t>
            </a:r>
          </a:p>
          <a:p>
            <a:pPr marL="342900" indent="-342900">
              <a:lnSpc>
                <a:spcPct val="110000"/>
              </a:lnSpc>
              <a:buFont typeface="Arial" panose="020B0604020202020204" pitchFamily="34" charset="0"/>
              <a:buChar char="•"/>
            </a:pPr>
            <a:r>
              <a:rPr lang="en-US" dirty="0">
                <a:latin typeface="Segoe UI" panose="020B0502040204020203" pitchFamily="34" charset="0"/>
              </a:rPr>
              <a:t>Implementation through existing plans and/or programs is recommended wherever possible:</a:t>
            </a:r>
          </a:p>
          <a:p>
            <a:pPr lvl="1">
              <a:lnSpc>
                <a:spcPct val="110000"/>
              </a:lnSpc>
              <a:buFont typeface="Arial" panose="020B0604020202020204" pitchFamily="34" charset="0"/>
              <a:buChar char="•"/>
            </a:pPr>
            <a:r>
              <a:rPr lang="en-US" dirty="0">
                <a:latin typeface="Segoe UI" panose="020B0502040204020203" pitchFamily="34" charset="0"/>
              </a:rPr>
              <a:t>Comprehensive Plan</a:t>
            </a:r>
          </a:p>
          <a:p>
            <a:pPr lvl="1">
              <a:lnSpc>
                <a:spcPct val="110000"/>
              </a:lnSpc>
              <a:buFont typeface="Arial" panose="020B0604020202020204" pitchFamily="34" charset="0"/>
              <a:buChar char="•"/>
            </a:pPr>
            <a:r>
              <a:rPr lang="en-US" dirty="0">
                <a:latin typeface="Segoe UI" panose="020B0502040204020203" pitchFamily="34" charset="0"/>
              </a:rPr>
              <a:t>Zoning/Subdivision Ordinances</a:t>
            </a:r>
          </a:p>
          <a:p>
            <a:pPr lvl="1">
              <a:lnSpc>
                <a:spcPct val="110000"/>
              </a:lnSpc>
              <a:buFont typeface="Arial" panose="020B0604020202020204" pitchFamily="34" charset="0"/>
              <a:buChar char="•"/>
            </a:pPr>
            <a:r>
              <a:rPr lang="en-US" dirty="0">
                <a:latin typeface="Segoe UI" panose="020B0502040204020203" pitchFamily="34" charset="0"/>
              </a:rPr>
              <a:t>Floodplain Ordinance</a:t>
            </a:r>
          </a:p>
          <a:p>
            <a:pPr lvl="1">
              <a:lnSpc>
                <a:spcPct val="110000"/>
              </a:lnSpc>
              <a:buFont typeface="Arial" panose="020B0604020202020204" pitchFamily="34" charset="0"/>
              <a:buChar char="•"/>
            </a:pPr>
            <a:r>
              <a:rPr lang="en-US" dirty="0">
                <a:latin typeface="Segoe UI" panose="020B0502040204020203" pitchFamily="34" charset="0"/>
              </a:rPr>
              <a:t>Capital Improvements Plan</a:t>
            </a:r>
          </a:p>
          <a:p>
            <a:pPr lvl="1">
              <a:lnSpc>
                <a:spcPct val="110000"/>
              </a:lnSpc>
              <a:buFont typeface="Arial" panose="020B0604020202020204" pitchFamily="34" charset="0"/>
              <a:buChar char="•"/>
            </a:pPr>
            <a:r>
              <a:rPr lang="en-US" dirty="0">
                <a:latin typeface="Segoe UI" panose="020B0502040204020203" pitchFamily="34" charset="0"/>
              </a:rPr>
              <a:t>Emergency Operations Plan</a:t>
            </a:r>
          </a:p>
          <a:p>
            <a:pPr marL="342900" indent="-342900">
              <a:lnSpc>
                <a:spcPct val="110000"/>
              </a:lnSpc>
              <a:buFont typeface="Arial" panose="020B0604020202020204" pitchFamily="34" charset="0"/>
              <a:buChar char="•"/>
            </a:pPr>
            <a:r>
              <a:rPr lang="en-US" dirty="0">
                <a:latin typeface="Segoe UI" panose="020B0502040204020203" pitchFamily="34" charset="0"/>
              </a:rPr>
              <a:t>Discussion: Provide at least one opportunity to incorporate or cross reference the HMP into other planning mechanisms</a:t>
            </a:r>
          </a:p>
          <a:p>
            <a:pPr>
              <a:lnSpc>
                <a:spcPct val="110000"/>
              </a:lnSpc>
            </a:pPr>
            <a:endParaRPr lang="en-US" dirty="0">
              <a:latin typeface="Segoe UI" panose="020B0502040204020203" pitchFamily="34" charset="0"/>
            </a:endParaRPr>
          </a:p>
        </p:txBody>
      </p:sp>
      <p:sp>
        <p:nvSpPr>
          <p:cNvPr id="11" name="Text Placeholder 2">
            <a:extLst>
              <a:ext uri="{FF2B5EF4-FFF2-40B4-BE49-F238E27FC236}">
                <a16:creationId xmlns:a16="http://schemas.microsoft.com/office/drawing/2014/main" id="{7CF5C95A-E2BA-4D36-8588-6D73C787383A}"/>
              </a:ext>
            </a:extLst>
          </p:cNvPr>
          <p:cNvSpPr>
            <a:spLocks noGrp="1"/>
          </p:cNvSpPr>
          <p:nvPr>
            <p:ph type="body" sz="quarter" idx="13"/>
          </p:nvPr>
        </p:nvSpPr>
        <p:spPr>
          <a:xfrm>
            <a:off x="604689" y="280637"/>
            <a:ext cx="8208912" cy="696027"/>
          </a:xfrm>
        </p:spPr>
        <p:txBody>
          <a:bodyPr/>
          <a:lstStyle/>
          <a:p>
            <a:r>
              <a:rPr lang="en-US" b="1" dirty="0">
                <a:latin typeface="+mj-lt"/>
              </a:rPr>
              <a:t>Incorporation into Other Planning Mechanisms</a:t>
            </a:r>
          </a:p>
        </p:txBody>
      </p:sp>
      <p:graphicFrame>
        <p:nvGraphicFramePr>
          <p:cNvPr id="8" name="Table 7">
            <a:extLst>
              <a:ext uri="{FF2B5EF4-FFF2-40B4-BE49-F238E27FC236}">
                <a16:creationId xmlns:a16="http://schemas.microsoft.com/office/drawing/2014/main" id="{CA54539D-F6A2-444E-BE57-76BAB0F8A692}"/>
              </a:ext>
            </a:extLst>
          </p:cNvPr>
          <p:cNvGraphicFramePr>
            <a:graphicFrameLocks noGrp="1"/>
          </p:cNvGraphicFramePr>
          <p:nvPr>
            <p:extLst>
              <p:ext uri="{D42A27DB-BD31-4B8C-83A1-F6EECF244321}">
                <p14:modId xmlns:p14="http://schemas.microsoft.com/office/powerpoint/2010/main" val="461391547"/>
              </p:ext>
            </p:extLst>
          </p:nvPr>
        </p:nvGraphicFramePr>
        <p:xfrm>
          <a:off x="7707778" y="1097104"/>
          <a:ext cx="4170913" cy="4186111"/>
        </p:xfrm>
        <a:graphic>
          <a:graphicData uri="http://schemas.openxmlformats.org/drawingml/2006/table">
            <a:tbl>
              <a:tblPr firstRow="1" firstCol="1" bandRow="1"/>
              <a:tblGrid>
                <a:gridCol w="4170913">
                  <a:extLst>
                    <a:ext uri="{9D8B030D-6E8A-4147-A177-3AD203B41FA5}">
                      <a16:colId xmlns:a16="http://schemas.microsoft.com/office/drawing/2014/main" val="1305049500"/>
                    </a:ext>
                  </a:extLst>
                </a:gridCol>
              </a:tblGrid>
              <a:tr h="513523">
                <a:tc>
                  <a:txBody>
                    <a:bodyPr/>
                    <a:lstStyle/>
                    <a:p>
                      <a:pPr marL="0" marR="0" algn="l" fontAlgn="t">
                        <a:lnSpc>
                          <a:spcPct val="115000"/>
                        </a:lnSpc>
                        <a:spcBef>
                          <a:spcPts val="0"/>
                        </a:spcBef>
                        <a:spcAft>
                          <a:spcPts val="0"/>
                        </a:spcAft>
                      </a:pPr>
                      <a:r>
                        <a:rPr lang="en-US" sz="1600" b="0" i="0" u="none" strike="noStrike" dirty="0">
                          <a:effectLst/>
                          <a:latin typeface="Arial" panose="020B0604020202020204" pitchFamily="34" charset="0"/>
                        </a:rPr>
                        <a:t>FEMA Requirement – Element C6</a:t>
                      </a:r>
                    </a:p>
                  </a:txBody>
                  <a:tcPr marL="65233" marR="65233" marT="90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707009"/>
                  </a:ext>
                </a:extLst>
              </a:tr>
              <a:tr h="1077844">
                <a:tc>
                  <a:txBody>
                    <a:bodyPr/>
                    <a:lstStyle/>
                    <a:p>
                      <a:pPr marL="0" marR="0" algn="l" fontAlgn="t">
                        <a:lnSpc>
                          <a:spcPct val="115000"/>
                        </a:lnSpc>
                        <a:spcBef>
                          <a:spcPts val="0"/>
                        </a:spcBef>
                        <a:spcAft>
                          <a:spcPts val="0"/>
                        </a:spcAft>
                      </a:pP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a. Does the plan identify the local planning mechanisms where hazard mitigation information and/or actions may be incorporated?</a:t>
                      </a:r>
                      <a:endParaRPr lang="en-US" sz="1600" b="0" i="0" u="none" strike="noStrike" dirty="0">
                        <a:effectLst/>
                        <a:latin typeface="Arial" panose="020B0604020202020204" pitchFamily="34" charset="0"/>
                      </a:endParaRPr>
                    </a:p>
                  </a:txBody>
                  <a:tcPr marL="65233" marR="65233" marT="90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437902"/>
                  </a:ext>
                </a:extLst>
              </a:tr>
              <a:tr h="1077844">
                <a:tc>
                  <a:txBody>
                    <a:bodyPr/>
                    <a:lstStyle/>
                    <a:p>
                      <a:pPr marL="0" marR="0" algn="l" fontAlgn="t">
                        <a:lnSpc>
                          <a:spcPct val="115000"/>
                        </a:lnSpc>
                        <a:spcBef>
                          <a:spcPts val="0"/>
                        </a:spcBef>
                        <a:spcAft>
                          <a:spcPts val="0"/>
                        </a:spcAft>
                      </a:pP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b. Does the plan describe each community’s process to integrate the data, information, and hazard mitigation goals and actions into other planning mechanisms?</a:t>
                      </a:r>
                      <a:endParaRPr lang="en-US" sz="1600" b="0" i="0" u="none" strike="noStrike" dirty="0">
                        <a:effectLst/>
                        <a:latin typeface="Arial" panose="020B0604020202020204" pitchFamily="34" charset="0"/>
                      </a:endParaRPr>
                    </a:p>
                  </a:txBody>
                  <a:tcPr marL="65233" marR="65233" marT="90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17208"/>
                  </a:ext>
                </a:extLst>
              </a:tr>
              <a:tr h="1077844">
                <a:tc>
                  <a:txBody>
                    <a:bodyPr/>
                    <a:lstStyle/>
                    <a:p>
                      <a:pPr marL="0" marR="0" algn="l" fontAlgn="t">
                        <a:lnSpc>
                          <a:spcPct val="115000"/>
                        </a:lnSpc>
                        <a:spcBef>
                          <a:spcPts val="0"/>
                        </a:spcBef>
                        <a:spcAft>
                          <a:spcPts val="0"/>
                        </a:spcAft>
                      </a:pPr>
                      <a:r>
                        <a:rPr lang="en-US"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c. The updated plan must explain how the jurisdiction(s) incorporated the mitigation plan, when appropriate, into other planning mechanisms as a demonstration of progress in local hazard mitigation efforts.</a:t>
                      </a:r>
                      <a:endParaRPr lang="en-US" sz="1600" b="0" i="0" u="none" strike="noStrike" dirty="0">
                        <a:effectLst/>
                        <a:latin typeface="Arial" panose="020B0604020202020204" pitchFamily="34" charset="0"/>
                      </a:endParaRPr>
                    </a:p>
                  </a:txBody>
                  <a:tcPr marL="65233" marR="65233" marT="90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176875"/>
                  </a:ext>
                </a:extLst>
              </a:tr>
            </a:tbl>
          </a:graphicData>
        </a:graphic>
      </p:graphicFrame>
    </p:spTree>
    <p:extLst>
      <p:ext uri="{BB962C8B-B14F-4D97-AF65-F5344CB8AC3E}">
        <p14:creationId xmlns:p14="http://schemas.microsoft.com/office/powerpoint/2010/main" val="1711504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D7A5E574-791B-A015-2C79-54B1AFF7D8FF}"/>
              </a:ext>
            </a:extLst>
          </p:cNvPr>
          <p:cNvSpPr txBox="1">
            <a:spLocks/>
          </p:cNvSpPr>
          <p:nvPr/>
        </p:nvSpPr>
        <p:spPr>
          <a:xfrm>
            <a:off x="540001" y="3705998"/>
            <a:ext cx="9127874" cy="553998"/>
          </a:xfrm>
          <a:prstGeom prst="rect">
            <a:avLst/>
          </a:prstGeom>
        </p:spPr>
        <p:txBody>
          <a:bodyPr vert="horz" wrap="square" lIns="0" tIns="0" rIns="0" bIns="0" rtlCol="0" anchor="b" anchorCtr="0">
            <a:spAutoFit/>
          </a:bodyPr>
          <a:lstStyle>
            <a:lvl1pPr algn="l" defTabSz="914377" rtl="0" eaLnBrk="1" latinLnBrk="0" hangingPunct="1">
              <a:lnSpc>
                <a:spcPct val="90000"/>
              </a:lnSpc>
              <a:spcBef>
                <a:spcPct val="0"/>
              </a:spcBef>
              <a:buNone/>
              <a:defRPr sz="4000" b="1" kern="1200">
                <a:solidFill>
                  <a:schemeClr val="accent1"/>
                </a:solidFill>
                <a:latin typeface="+mj-lt"/>
                <a:ea typeface="+mj-ea"/>
                <a:cs typeface="+mj-cs"/>
              </a:defRPr>
            </a:lvl1pPr>
          </a:lstStyle>
          <a:p>
            <a:r>
              <a:rPr lang="en-GB" dirty="0">
                <a:solidFill>
                  <a:schemeClr val="tx1"/>
                </a:solidFill>
              </a:rPr>
              <a:t>Review of Draft HIRA</a:t>
            </a:r>
            <a:endParaRPr lang="en-US" dirty="0">
              <a:solidFill>
                <a:schemeClr val="tx1"/>
              </a:solidFill>
            </a:endParaRPr>
          </a:p>
        </p:txBody>
      </p:sp>
    </p:spTree>
    <p:extLst>
      <p:ext uri="{BB962C8B-B14F-4D97-AF65-F5344CB8AC3E}">
        <p14:creationId xmlns:p14="http://schemas.microsoft.com/office/powerpoint/2010/main" val="3346772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399BE2-B13F-4942-A4EF-B9DE7279DBFB}"/>
              </a:ext>
            </a:extLst>
          </p:cNvPr>
          <p:cNvSpPr>
            <a:spLocks noGrp="1"/>
          </p:cNvSpPr>
          <p:nvPr>
            <p:ph type="body" sz="quarter" idx="13"/>
          </p:nvPr>
        </p:nvSpPr>
        <p:spPr>
          <a:xfrm>
            <a:off x="627652" y="431695"/>
            <a:ext cx="9410125" cy="585577"/>
          </a:xfrm>
        </p:spPr>
        <p:txBody>
          <a:bodyPr/>
          <a:lstStyle/>
          <a:p>
            <a:r>
              <a:rPr lang="en-US" b="1" dirty="0"/>
              <a:t>DRAFT Hazard Identification &amp; Risk Assessment </a:t>
            </a:r>
          </a:p>
        </p:txBody>
      </p:sp>
      <p:sp>
        <p:nvSpPr>
          <p:cNvPr id="2" name="Content Placeholder 1">
            <a:extLst>
              <a:ext uri="{FF2B5EF4-FFF2-40B4-BE49-F238E27FC236}">
                <a16:creationId xmlns:a16="http://schemas.microsoft.com/office/drawing/2014/main" id="{ECC0AAEA-C08B-53FA-3172-3231AAF13F4B}"/>
              </a:ext>
            </a:extLst>
          </p:cNvPr>
          <p:cNvSpPr>
            <a:spLocks noGrp="1"/>
          </p:cNvSpPr>
          <p:nvPr>
            <p:ph idx="1"/>
          </p:nvPr>
        </p:nvSpPr>
        <p:spPr>
          <a:xfrm>
            <a:off x="627652" y="1097171"/>
            <a:ext cx="10910756" cy="2631450"/>
          </a:xfrm>
        </p:spPr>
        <p:txBody>
          <a:bodyPr>
            <a:normAutofit/>
          </a:bodyPr>
          <a:lstStyle/>
          <a:p>
            <a:pPr marL="342900" indent="-342900">
              <a:buFont typeface="Arial" panose="020B0604020202020204" pitchFamily="34" charset="0"/>
              <a:buChar char="•"/>
            </a:pPr>
            <a:r>
              <a:rPr lang="en-US" dirty="0"/>
              <a:t>Provided for planning team review Nov-Dec</a:t>
            </a:r>
          </a:p>
          <a:p>
            <a:pPr marL="342900" indent="-342900">
              <a:buFont typeface="Arial" panose="020B0604020202020204" pitchFamily="34" charset="0"/>
              <a:buChar char="•"/>
            </a:pPr>
            <a:r>
              <a:rPr lang="en-US" dirty="0"/>
              <a:t>It is critical we get your feedback and input – it’s YOUR plan!</a:t>
            </a:r>
          </a:p>
          <a:p>
            <a:pPr marL="342900" indent="-342900">
              <a:buFont typeface="Arial" panose="020B0604020202020204" pitchFamily="34" charset="0"/>
              <a:buChar char="•"/>
            </a:pPr>
            <a:r>
              <a:rPr lang="en-US" dirty="0"/>
              <a:t>Review both for the region as a whole and for your jurisdiction specifically</a:t>
            </a:r>
          </a:p>
          <a:p>
            <a:pPr marL="342900" indent="-342900">
              <a:buFont typeface="Arial" panose="020B0604020202020204" pitchFamily="34" charset="0"/>
              <a:buChar char="•"/>
            </a:pPr>
            <a:r>
              <a:rPr lang="en-US" dirty="0"/>
              <a:t>Feedback will be incorporated into full draft and presented for review</a:t>
            </a:r>
          </a:p>
        </p:txBody>
      </p:sp>
    </p:spTree>
    <p:extLst>
      <p:ext uri="{BB962C8B-B14F-4D97-AF65-F5344CB8AC3E}">
        <p14:creationId xmlns:p14="http://schemas.microsoft.com/office/powerpoint/2010/main" val="1010954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21C8AEA6-71D7-406B-B336-2BD69E9CC46F}"/>
              </a:ext>
            </a:extLst>
          </p:cNvPr>
          <p:cNvSpPr>
            <a:spLocks noGrp="1"/>
          </p:cNvSpPr>
          <p:nvPr>
            <p:ph type="body" sz="quarter" idx="13"/>
          </p:nvPr>
        </p:nvSpPr>
        <p:spPr>
          <a:xfrm>
            <a:off x="584312" y="251741"/>
            <a:ext cx="9851159" cy="696027"/>
          </a:xfrm>
        </p:spPr>
        <p:txBody>
          <a:bodyPr/>
          <a:lstStyle/>
          <a:p>
            <a:r>
              <a:rPr lang="en-GB" b="1" dirty="0"/>
              <a:t>Western Region Hazards – DRAFT Significance Rankings</a:t>
            </a:r>
          </a:p>
        </p:txBody>
      </p:sp>
      <p:graphicFrame>
        <p:nvGraphicFramePr>
          <p:cNvPr id="4" name="Content Placeholder 3">
            <a:extLst>
              <a:ext uri="{FF2B5EF4-FFF2-40B4-BE49-F238E27FC236}">
                <a16:creationId xmlns:a16="http://schemas.microsoft.com/office/drawing/2014/main" id="{30FE2240-9248-65C9-3906-FAC65CA1A308}"/>
              </a:ext>
            </a:extLst>
          </p:cNvPr>
          <p:cNvGraphicFramePr>
            <a:graphicFrameLocks noGrp="1"/>
          </p:cNvGraphicFramePr>
          <p:nvPr>
            <p:ph idx="1"/>
            <p:extLst>
              <p:ext uri="{D42A27DB-BD31-4B8C-83A1-F6EECF244321}">
                <p14:modId xmlns:p14="http://schemas.microsoft.com/office/powerpoint/2010/main" val="285918088"/>
              </p:ext>
            </p:extLst>
          </p:nvPr>
        </p:nvGraphicFramePr>
        <p:xfrm>
          <a:off x="650449" y="1135059"/>
          <a:ext cx="10891101" cy="5188281"/>
        </p:xfrm>
        <a:graphic>
          <a:graphicData uri="http://schemas.openxmlformats.org/drawingml/2006/table">
            <a:tbl>
              <a:tblPr firstRow="1" firstCol="1" bandRow="1">
                <a:tableStyleId>{21E4AEA4-8DFA-4A89-87EB-49C32662AFE0}</a:tableStyleId>
              </a:tblPr>
              <a:tblGrid>
                <a:gridCol w="2872692">
                  <a:extLst>
                    <a:ext uri="{9D8B030D-6E8A-4147-A177-3AD203B41FA5}">
                      <a16:colId xmlns:a16="http://schemas.microsoft.com/office/drawing/2014/main" val="4060628637"/>
                    </a:ext>
                  </a:extLst>
                </a:gridCol>
                <a:gridCol w="2158802">
                  <a:extLst>
                    <a:ext uri="{9D8B030D-6E8A-4147-A177-3AD203B41FA5}">
                      <a16:colId xmlns:a16="http://schemas.microsoft.com/office/drawing/2014/main" val="1079777523"/>
                    </a:ext>
                  </a:extLst>
                </a:gridCol>
                <a:gridCol w="2467203">
                  <a:extLst>
                    <a:ext uri="{9D8B030D-6E8A-4147-A177-3AD203B41FA5}">
                      <a16:colId xmlns:a16="http://schemas.microsoft.com/office/drawing/2014/main" val="1880136105"/>
                    </a:ext>
                  </a:extLst>
                </a:gridCol>
                <a:gridCol w="1747602">
                  <a:extLst>
                    <a:ext uri="{9D8B030D-6E8A-4147-A177-3AD203B41FA5}">
                      <a16:colId xmlns:a16="http://schemas.microsoft.com/office/drawing/2014/main" val="1822154803"/>
                    </a:ext>
                  </a:extLst>
                </a:gridCol>
                <a:gridCol w="1644802">
                  <a:extLst>
                    <a:ext uri="{9D8B030D-6E8A-4147-A177-3AD203B41FA5}">
                      <a16:colId xmlns:a16="http://schemas.microsoft.com/office/drawing/2014/main" val="546457570"/>
                    </a:ext>
                  </a:extLst>
                </a:gridCol>
              </a:tblGrid>
              <a:tr h="305193">
                <a:tc>
                  <a:txBody>
                    <a:bodyPr/>
                    <a:lstStyle/>
                    <a:p>
                      <a:pPr marL="0" marR="0" algn="l">
                        <a:lnSpc>
                          <a:spcPct val="110000"/>
                        </a:lnSpc>
                        <a:spcBef>
                          <a:spcPts val="0"/>
                        </a:spcBef>
                        <a:spcAft>
                          <a:spcPts val="600"/>
                        </a:spcAft>
                      </a:pPr>
                      <a:r>
                        <a:rPr lang="en-US" sz="1400" dirty="0">
                          <a:solidFill>
                            <a:schemeClr val="tx1"/>
                          </a:solidFill>
                          <a:effectLst/>
                        </a:rPr>
                        <a:t>Hazard</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dirty="0">
                          <a:solidFill>
                            <a:schemeClr val="tx1"/>
                          </a:solidFill>
                          <a:effectLst/>
                        </a:rPr>
                        <a:t>Geographic Area</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a:solidFill>
                            <a:schemeClr val="tx1"/>
                          </a:solidFill>
                          <a:effectLst/>
                        </a:rPr>
                        <a:t>Magnitude/ Severity</a:t>
                      </a:r>
                      <a:endParaRPr lang="en-US" sz="140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a:solidFill>
                            <a:schemeClr val="tx1"/>
                          </a:solidFill>
                          <a:effectLst/>
                        </a:rPr>
                        <a:t>Probability</a:t>
                      </a:r>
                      <a:endParaRPr lang="en-US" sz="140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a:solidFill>
                            <a:schemeClr val="tx1"/>
                          </a:solidFill>
                          <a:effectLst/>
                        </a:rPr>
                        <a:t>Significance</a:t>
                      </a:r>
                      <a:endParaRPr lang="en-US" sz="140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14467952"/>
                  </a:ext>
                </a:extLst>
              </a:tr>
              <a:tr h="305193">
                <a:tc>
                  <a:txBody>
                    <a:bodyPr/>
                    <a:lstStyle/>
                    <a:p>
                      <a:pPr marL="0" marR="0" algn="l">
                        <a:lnSpc>
                          <a:spcPct val="110000"/>
                        </a:lnSpc>
                        <a:spcBef>
                          <a:spcPts val="0"/>
                        </a:spcBef>
                        <a:spcAft>
                          <a:spcPts val="600"/>
                        </a:spcAft>
                      </a:pPr>
                      <a:r>
                        <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rPr>
                        <a:t>Avalanche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Limited</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Low</a:t>
                      </a:r>
                    </a:p>
                  </a:txBody>
                  <a:tcPr marL="68580" marR="68580" marT="0" marB="0" anchor="ctr">
                    <a:solidFill>
                      <a:srgbClr val="92D050"/>
                    </a:solidFill>
                  </a:tcPr>
                </a:tc>
                <a:extLst>
                  <a:ext uri="{0D108BD9-81ED-4DB2-BD59-A6C34878D82A}">
                    <a16:rowId xmlns:a16="http://schemas.microsoft.com/office/drawing/2014/main" val="2018996750"/>
                  </a:ext>
                </a:extLst>
              </a:tr>
              <a:tr h="305193">
                <a:tc>
                  <a:txBody>
                    <a:bodyPr/>
                    <a:lstStyle/>
                    <a:p>
                      <a:pPr marL="0" marR="0" algn="l">
                        <a:lnSpc>
                          <a:spcPct val="110000"/>
                        </a:lnSpc>
                        <a:spcBef>
                          <a:spcPts val="0"/>
                        </a:spcBef>
                        <a:spcAft>
                          <a:spcPts val="600"/>
                        </a:spcAft>
                      </a:pPr>
                      <a:r>
                        <a:rPr lang="en-US" sz="1400" dirty="0">
                          <a:solidFill>
                            <a:schemeClr val="tx1"/>
                          </a:solidFill>
                          <a:effectLst/>
                        </a:rPr>
                        <a:t>Communicable Disease</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Occasional</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3276176182"/>
                  </a:ext>
                </a:extLst>
              </a:tr>
              <a:tr h="305193">
                <a:tc>
                  <a:txBody>
                    <a:bodyPr/>
                    <a:lstStyle/>
                    <a:p>
                      <a:pPr marL="0" marR="0" algn="l">
                        <a:lnSpc>
                          <a:spcPct val="110000"/>
                        </a:lnSpc>
                        <a:spcBef>
                          <a:spcPts val="0"/>
                        </a:spcBef>
                        <a:spcAft>
                          <a:spcPts val="600"/>
                        </a:spcAft>
                      </a:pPr>
                      <a:r>
                        <a:rPr lang="en-US" sz="1400" dirty="0">
                          <a:solidFill>
                            <a:schemeClr val="tx1"/>
                          </a:solidFill>
                          <a:effectLst/>
                        </a:rPr>
                        <a:t>Cyber-Attack</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Significant</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Occasional</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1013041622"/>
                  </a:ext>
                </a:extLst>
              </a:tr>
              <a:tr h="305193">
                <a:tc>
                  <a:txBody>
                    <a:bodyPr/>
                    <a:lstStyle/>
                    <a:p>
                      <a:pPr marL="0" marR="0" algn="l">
                        <a:lnSpc>
                          <a:spcPct val="110000"/>
                        </a:lnSpc>
                        <a:spcBef>
                          <a:spcPts val="0"/>
                        </a:spcBef>
                        <a:spcAft>
                          <a:spcPts val="600"/>
                        </a:spcAft>
                      </a:pPr>
                      <a:r>
                        <a:rPr lang="en-US" sz="1400" dirty="0">
                          <a:solidFill>
                            <a:schemeClr val="tx1"/>
                          </a:solidFill>
                          <a:effectLst/>
                        </a:rPr>
                        <a:t>Dam Failure</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Significant</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Unlikely</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1030722115"/>
                  </a:ext>
                </a:extLst>
              </a:tr>
              <a:tr h="305193">
                <a:tc>
                  <a:txBody>
                    <a:bodyPr/>
                    <a:lstStyle/>
                    <a:p>
                      <a:pPr marL="0" marR="0" algn="l">
                        <a:lnSpc>
                          <a:spcPct val="110000"/>
                        </a:lnSpc>
                        <a:spcBef>
                          <a:spcPts val="0"/>
                        </a:spcBef>
                        <a:spcAft>
                          <a:spcPts val="600"/>
                        </a:spcAft>
                      </a:pPr>
                      <a:r>
                        <a:rPr lang="en-US" sz="1400">
                          <a:solidFill>
                            <a:schemeClr val="tx1"/>
                          </a:solidFill>
                          <a:effectLst/>
                        </a:rPr>
                        <a:t>Drought</a:t>
                      </a:r>
                      <a:endParaRPr lang="en-US" sz="140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a:t>
                      </a:r>
                    </a:p>
                  </a:txBody>
                  <a:tcPr marL="68580" marR="68580" marT="0" marB="0" anchor="ctr">
                    <a:solidFill>
                      <a:srgbClr val="FF7C80"/>
                    </a:solidFill>
                  </a:tcPr>
                </a:tc>
                <a:extLst>
                  <a:ext uri="{0D108BD9-81ED-4DB2-BD59-A6C34878D82A}">
                    <a16:rowId xmlns:a16="http://schemas.microsoft.com/office/drawing/2014/main" val="1007193879"/>
                  </a:ext>
                </a:extLst>
              </a:tr>
              <a:tr h="305193">
                <a:tc>
                  <a:txBody>
                    <a:bodyPr/>
                    <a:lstStyle/>
                    <a:p>
                      <a:pPr marL="0" marR="0" algn="l">
                        <a:lnSpc>
                          <a:spcPct val="110000"/>
                        </a:lnSpc>
                        <a:spcBef>
                          <a:spcPts val="0"/>
                        </a:spcBef>
                        <a:spcAft>
                          <a:spcPts val="600"/>
                        </a:spcAft>
                      </a:pPr>
                      <a:r>
                        <a:rPr lang="en-US" sz="1400" dirty="0">
                          <a:solidFill>
                            <a:schemeClr val="tx1"/>
                          </a:solidFill>
                          <a:effectLst/>
                        </a:rPr>
                        <a:t>Earthquake</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3897384190"/>
                  </a:ext>
                </a:extLst>
              </a:tr>
              <a:tr h="305193">
                <a:tc>
                  <a:txBody>
                    <a:bodyPr/>
                    <a:lstStyle/>
                    <a:p>
                      <a:pPr marL="0" marR="0" algn="l">
                        <a:lnSpc>
                          <a:spcPct val="110000"/>
                        </a:lnSpc>
                        <a:spcBef>
                          <a:spcPts val="0"/>
                        </a:spcBef>
                        <a:spcAft>
                          <a:spcPts val="600"/>
                        </a:spcAft>
                      </a:pPr>
                      <a:r>
                        <a:rPr lang="en-US" sz="1400" dirty="0">
                          <a:solidFill>
                            <a:schemeClr val="tx1"/>
                          </a:solidFill>
                          <a:effectLst/>
                        </a:rPr>
                        <a:t>Flooding</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Significant</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a:t>
                      </a:r>
                    </a:p>
                  </a:txBody>
                  <a:tcPr marL="68580" marR="68580" marT="0" marB="0" anchor="ctr">
                    <a:solidFill>
                      <a:srgbClr val="FF7C80"/>
                    </a:solidFill>
                  </a:tcPr>
                </a:tc>
                <a:extLst>
                  <a:ext uri="{0D108BD9-81ED-4DB2-BD59-A6C34878D82A}">
                    <a16:rowId xmlns:a16="http://schemas.microsoft.com/office/drawing/2014/main" val="2908687225"/>
                  </a:ext>
                </a:extLst>
              </a:tr>
              <a:tr h="305193">
                <a:tc>
                  <a:txBody>
                    <a:bodyPr/>
                    <a:lstStyle/>
                    <a:p>
                      <a:pPr marL="0" marR="0" algn="l">
                        <a:lnSpc>
                          <a:spcPct val="110000"/>
                        </a:lnSpc>
                        <a:spcBef>
                          <a:spcPts val="0"/>
                        </a:spcBef>
                        <a:spcAft>
                          <a:spcPts val="600"/>
                        </a:spcAft>
                      </a:pPr>
                      <a:r>
                        <a:rPr lang="en-US" sz="1400" dirty="0">
                          <a:solidFill>
                            <a:schemeClr val="tx1"/>
                          </a:solidFill>
                          <a:effectLst/>
                        </a:rPr>
                        <a:t>Hazardous Material Incidents </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Limited</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Negligible</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Likely</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Low</a:t>
                      </a:r>
                    </a:p>
                  </a:txBody>
                  <a:tcPr marL="68580" marR="68580" marT="0" marB="0" anchor="ctr">
                    <a:solidFill>
                      <a:srgbClr val="92D050"/>
                    </a:solidFill>
                  </a:tcPr>
                </a:tc>
                <a:extLst>
                  <a:ext uri="{0D108BD9-81ED-4DB2-BD59-A6C34878D82A}">
                    <a16:rowId xmlns:a16="http://schemas.microsoft.com/office/drawing/2014/main" val="680737752"/>
                  </a:ext>
                </a:extLst>
              </a:tr>
              <a:tr h="305193">
                <a:tc>
                  <a:txBody>
                    <a:bodyPr/>
                    <a:lstStyle/>
                    <a:p>
                      <a:pPr marL="0" marR="0" algn="l">
                        <a:lnSpc>
                          <a:spcPct val="110000"/>
                        </a:lnSpc>
                        <a:spcBef>
                          <a:spcPts val="0"/>
                        </a:spcBef>
                        <a:spcAft>
                          <a:spcPts val="600"/>
                        </a:spcAft>
                      </a:pPr>
                      <a:r>
                        <a:rPr lang="en-US" sz="1400" dirty="0">
                          <a:solidFill>
                            <a:schemeClr val="tx1"/>
                          </a:solidFill>
                          <a:effectLst/>
                        </a:rPr>
                        <a:t>Landslide</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Limited</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Negligible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Likely</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Low</a:t>
                      </a:r>
                    </a:p>
                  </a:txBody>
                  <a:tcPr marL="68580" marR="68580" marT="0" marB="0" anchor="ctr">
                    <a:solidFill>
                      <a:srgbClr val="92D050"/>
                    </a:solidFill>
                  </a:tcPr>
                </a:tc>
                <a:extLst>
                  <a:ext uri="{0D108BD9-81ED-4DB2-BD59-A6C34878D82A}">
                    <a16:rowId xmlns:a16="http://schemas.microsoft.com/office/drawing/2014/main" val="1748340658"/>
                  </a:ext>
                </a:extLst>
              </a:tr>
              <a:tr h="305193">
                <a:tc>
                  <a:txBody>
                    <a:bodyPr/>
                    <a:lstStyle/>
                    <a:p>
                      <a:pPr marL="0" marR="0" algn="l">
                        <a:lnSpc>
                          <a:spcPct val="110000"/>
                        </a:lnSpc>
                        <a:spcBef>
                          <a:spcPts val="0"/>
                        </a:spcBef>
                        <a:spcAft>
                          <a:spcPts val="600"/>
                        </a:spcAft>
                      </a:pPr>
                      <a:r>
                        <a:rPr lang="en-US" sz="1400" dirty="0">
                          <a:solidFill>
                            <a:schemeClr val="tx1"/>
                          </a:solidFill>
                          <a:effectLst/>
                        </a:rPr>
                        <a:t>Severe Summer Weather</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Moderate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4219470735"/>
                  </a:ext>
                </a:extLst>
              </a:tr>
              <a:tr h="305193">
                <a:tc>
                  <a:txBody>
                    <a:bodyPr/>
                    <a:lstStyle/>
                    <a:p>
                      <a:pPr marL="0" marR="0" algn="l">
                        <a:lnSpc>
                          <a:spcPct val="110000"/>
                        </a:lnSpc>
                        <a:spcBef>
                          <a:spcPts val="0"/>
                        </a:spcBef>
                        <a:spcAft>
                          <a:spcPts val="600"/>
                        </a:spcAft>
                      </a:pPr>
                      <a:r>
                        <a:rPr lang="en-US" sz="1400" dirty="0">
                          <a:solidFill>
                            <a:schemeClr val="tx1"/>
                          </a:solidFill>
                          <a:effectLst/>
                        </a:rPr>
                        <a:t>Severe Winter Weather</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Moderate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3657758990"/>
                  </a:ext>
                </a:extLst>
              </a:tr>
              <a:tr h="305193">
                <a:tc>
                  <a:txBody>
                    <a:bodyPr/>
                    <a:lstStyle/>
                    <a:p>
                      <a:pPr marL="0" marR="0" algn="l">
                        <a:lnSpc>
                          <a:spcPct val="110000"/>
                        </a:lnSpc>
                        <a:spcBef>
                          <a:spcPts val="0"/>
                        </a:spcBef>
                        <a:spcAft>
                          <a:spcPts val="600"/>
                        </a:spcAft>
                      </a:pPr>
                      <a:r>
                        <a:rPr lang="en-US" sz="1400" dirty="0">
                          <a:solidFill>
                            <a:schemeClr val="tx1"/>
                          </a:solidFill>
                          <a:effectLst/>
                        </a:rPr>
                        <a:t>Human Conflict </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Limited</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3587107240"/>
                  </a:ext>
                </a:extLst>
              </a:tr>
              <a:tr h="305193">
                <a:tc>
                  <a:txBody>
                    <a:bodyPr/>
                    <a:lstStyle/>
                    <a:p>
                      <a:pPr marL="0" marR="0" algn="l">
                        <a:lnSpc>
                          <a:spcPct val="110000"/>
                        </a:lnSpc>
                        <a:spcBef>
                          <a:spcPts val="0"/>
                        </a:spcBef>
                        <a:spcAft>
                          <a:spcPts val="600"/>
                        </a:spcAft>
                      </a:pPr>
                      <a:r>
                        <a:rPr lang="en-US" sz="1400" dirty="0">
                          <a:solidFill>
                            <a:schemeClr val="tx1"/>
                          </a:solidFill>
                          <a:effectLst/>
                        </a:rPr>
                        <a:t>Tornadoes/Windstorms</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Moderate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Medium</a:t>
                      </a:r>
                    </a:p>
                  </a:txBody>
                  <a:tcPr marL="68580" marR="68580" marT="0" marB="0" anchor="ctr">
                    <a:solidFill>
                      <a:srgbClr val="FFFFCC"/>
                    </a:solidFill>
                  </a:tcPr>
                </a:tc>
                <a:extLst>
                  <a:ext uri="{0D108BD9-81ED-4DB2-BD59-A6C34878D82A}">
                    <a16:rowId xmlns:a16="http://schemas.microsoft.com/office/drawing/2014/main" val="3892300416"/>
                  </a:ext>
                </a:extLst>
              </a:tr>
              <a:tr h="305193">
                <a:tc>
                  <a:txBody>
                    <a:bodyPr/>
                    <a:lstStyle/>
                    <a:p>
                      <a:pPr marL="0" marR="0" algn="l">
                        <a:lnSpc>
                          <a:spcPct val="110000"/>
                        </a:lnSpc>
                        <a:spcBef>
                          <a:spcPts val="0"/>
                        </a:spcBef>
                        <a:spcAft>
                          <a:spcPts val="600"/>
                        </a:spcAft>
                      </a:pPr>
                      <a:r>
                        <a:rPr lang="en-US" sz="1400" dirty="0">
                          <a:solidFill>
                            <a:schemeClr val="tx1"/>
                          </a:solidFill>
                          <a:effectLst/>
                        </a:rPr>
                        <a:t>Transportation Accidents</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Significant</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Negligible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Low</a:t>
                      </a:r>
                    </a:p>
                  </a:txBody>
                  <a:tcPr marL="68580" marR="68580" marT="0" marB="0" anchor="ctr">
                    <a:solidFill>
                      <a:srgbClr val="92D050"/>
                    </a:solidFill>
                  </a:tcPr>
                </a:tc>
                <a:extLst>
                  <a:ext uri="{0D108BD9-81ED-4DB2-BD59-A6C34878D82A}">
                    <a16:rowId xmlns:a16="http://schemas.microsoft.com/office/drawing/2014/main" val="858783068"/>
                  </a:ext>
                </a:extLst>
              </a:tr>
              <a:tr h="305193">
                <a:tc>
                  <a:txBody>
                    <a:bodyPr/>
                    <a:lstStyle/>
                    <a:p>
                      <a:pPr marL="0" marR="0" algn="l">
                        <a:lnSpc>
                          <a:spcPct val="110000"/>
                        </a:lnSpc>
                        <a:spcBef>
                          <a:spcPts val="0"/>
                        </a:spcBef>
                        <a:spcAft>
                          <a:spcPts val="600"/>
                        </a:spcAft>
                      </a:pPr>
                      <a:r>
                        <a:rPr lang="en-US" sz="1400" dirty="0">
                          <a:solidFill>
                            <a:schemeClr val="tx1"/>
                          </a:solidFill>
                          <a:effectLst/>
                        </a:rPr>
                        <a:t>Volcanic Ash</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Moderate</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Unlikely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Low</a:t>
                      </a:r>
                    </a:p>
                  </a:txBody>
                  <a:tcPr marL="68580" marR="68580" marT="0" marB="0" anchor="ctr">
                    <a:solidFill>
                      <a:srgbClr val="92D050"/>
                    </a:solidFill>
                  </a:tcPr>
                </a:tc>
                <a:extLst>
                  <a:ext uri="{0D108BD9-81ED-4DB2-BD59-A6C34878D82A}">
                    <a16:rowId xmlns:a16="http://schemas.microsoft.com/office/drawing/2014/main" val="3103458448"/>
                  </a:ext>
                </a:extLst>
              </a:tr>
              <a:tr h="305193">
                <a:tc>
                  <a:txBody>
                    <a:bodyPr/>
                    <a:lstStyle/>
                    <a:p>
                      <a:pPr marL="0" marR="0" algn="l">
                        <a:lnSpc>
                          <a:spcPct val="110000"/>
                        </a:lnSpc>
                        <a:spcBef>
                          <a:spcPts val="0"/>
                        </a:spcBef>
                        <a:spcAft>
                          <a:spcPts val="600"/>
                        </a:spcAft>
                      </a:pPr>
                      <a:r>
                        <a:rPr lang="en-US" sz="1400" dirty="0">
                          <a:solidFill>
                            <a:schemeClr val="tx1"/>
                          </a:solidFill>
                          <a:effectLst/>
                        </a:rPr>
                        <a:t>Wildland/Rangeland Fire</a:t>
                      </a:r>
                      <a:endParaRPr lang="en-US" sz="1400" dirty="0">
                        <a:solidFill>
                          <a:schemeClr val="tx1"/>
                        </a:solidFill>
                        <a:effectLst/>
                        <a:latin typeface="Segoe UI" panose="020B0502040204020203"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Extensive</a:t>
                      </a:r>
                    </a:p>
                  </a:txBody>
                  <a:tcPr marL="68580" marR="68580" marT="0" marB="0" anchor="ctr"/>
                </a:tc>
                <a:tc>
                  <a:txBody>
                    <a:bodyPr/>
                    <a:lstStyle/>
                    <a:p>
                      <a:pPr marL="0" marR="0" algn="ctr">
                        <a:lnSpc>
                          <a:spcPct val="110000"/>
                        </a:lnSpc>
                        <a:spcBef>
                          <a:spcPts val="0"/>
                        </a:spcBef>
                        <a:spcAft>
                          <a:spcPts val="600"/>
                        </a:spcAft>
                      </a:pPr>
                      <a:r>
                        <a:rPr lang="en-US" sz="1400" b="0">
                          <a:solidFill>
                            <a:schemeClr val="tx1"/>
                          </a:solidFill>
                          <a:effectLst/>
                          <a:latin typeface="+mn-lt"/>
                          <a:ea typeface="SimSun" panose="02010600030101010101" pitchFamily="2" charset="-122"/>
                          <a:cs typeface="Arial" panose="020B0604020202020204" pitchFamily="34" charset="0"/>
                        </a:rPr>
                        <a:t>Critical</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Highly Likely</a:t>
                      </a:r>
                    </a:p>
                  </a:txBody>
                  <a:tcPr marL="68580" marR="68580" marT="0" marB="0" anchor="ctr"/>
                </a:tc>
                <a:tc>
                  <a:txBody>
                    <a:bodyPr/>
                    <a:lstStyle/>
                    <a:p>
                      <a:pPr marL="0" marR="0" algn="ctr">
                        <a:lnSpc>
                          <a:spcPct val="110000"/>
                        </a:lnSpc>
                        <a:spcBef>
                          <a:spcPts val="0"/>
                        </a:spcBef>
                        <a:spcAft>
                          <a:spcPts val="600"/>
                        </a:spcAft>
                      </a:pPr>
                      <a:r>
                        <a:rPr lang="en-US" sz="1400" b="0" dirty="0">
                          <a:solidFill>
                            <a:schemeClr val="tx1"/>
                          </a:solidFill>
                          <a:effectLst/>
                          <a:latin typeface="+mn-lt"/>
                          <a:ea typeface="SimSun" panose="02010600030101010101" pitchFamily="2" charset="-122"/>
                          <a:cs typeface="Arial" panose="020B0604020202020204" pitchFamily="34" charset="0"/>
                        </a:rPr>
                        <a:t>High</a:t>
                      </a:r>
                    </a:p>
                  </a:txBody>
                  <a:tcPr marL="68580" marR="68580" marT="0" marB="0" anchor="ctr">
                    <a:solidFill>
                      <a:srgbClr val="FF7C80"/>
                    </a:solidFill>
                  </a:tcPr>
                </a:tc>
                <a:extLst>
                  <a:ext uri="{0D108BD9-81ED-4DB2-BD59-A6C34878D82A}">
                    <a16:rowId xmlns:a16="http://schemas.microsoft.com/office/drawing/2014/main" val="1958951610"/>
                  </a:ext>
                </a:extLst>
              </a:tr>
            </a:tbl>
          </a:graphicData>
        </a:graphic>
      </p:graphicFrame>
    </p:spTree>
    <p:extLst>
      <p:ext uri="{BB962C8B-B14F-4D97-AF65-F5344CB8AC3E}">
        <p14:creationId xmlns:p14="http://schemas.microsoft.com/office/powerpoint/2010/main" val="2143899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D7A5E574-791B-A015-2C79-54B1AFF7D8FF}"/>
              </a:ext>
            </a:extLst>
          </p:cNvPr>
          <p:cNvSpPr txBox="1">
            <a:spLocks/>
          </p:cNvSpPr>
          <p:nvPr/>
        </p:nvSpPr>
        <p:spPr>
          <a:xfrm>
            <a:off x="540001" y="3705998"/>
            <a:ext cx="9127874" cy="553998"/>
          </a:xfrm>
          <a:prstGeom prst="rect">
            <a:avLst/>
          </a:prstGeom>
        </p:spPr>
        <p:txBody>
          <a:bodyPr vert="horz" wrap="square" lIns="0" tIns="0" rIns="0" bIns="0" rtlCol="0" anchor="b" anchorCtr="0">
            <a:spAutoFit/>
          </a:bodyPr>
          <a:lstStyle>
            <a:lvl1pPr algn="l" defTabSz="914377" rtl="0" eaLnBrk="1" latinLnBrk="0" hangingPunct="1">
              <a:lnSpc>
                <a:spcPct val="90000"/>
              </a:lnSpc>
              <a:spcBef>
                <a:spcPct val="0"/>
              </a:spcBef>
              <a:buNone/>
              <a:defRPr sz="4000" b="1" kern="1200">
                <a:solidFill>
                  <a:schemeClr val="accent1"/>
                </a:solidFill>
                <a:latin typeface="+mj-lt"/>
                <a:ea typeface="+mj-ea"/>
                <a:cs typeface="+mj-cs"/>
              </a:defRPr>
            </a:lvl1pPr>
          </a:lstStyle>
          <a:p>
            <a:r>
              <a:rPr lang="en-GB" dirty="0">
                <a:solidFill>
                  <a:schemeClr val="tx1"/>
                </a:solidFill>
              </a:rPr>
              <a:t>Next Steps</a:t>
            </a:r>
            <a:endParaRPr lang="en-US" dirty="0">
              <a:solidFill>
                <a:schemeClr val="tx1"/>
              </a:solidFill>
            </a:endParaRPr>
          </a:p>
        </p:txBody>
      </p:sp>
    </p:spTree>
    <p:extLst>
      <p:ext uri="{BB962C8B-B14F-4D97-AF65-F5344CB8AC3E}">
        <p14:creationId xmlns:p14="http://schemas.microsoft.com/office/powerpoint/2010/main" val="13147152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EBCDD0-82CC-42D4-AEAF-286D28C83C99}"/>
              </a:ext>
            </a:extLst>
          </p:cNvPr>
          <p:cNvSpPr>
            <a:spLocks noGrp="1"/>
          </p:cNvSpPr>
          <p:nvPr>
            <p:ph type="body" sz="quarter" idx="13"/>
          </p:nvPr>
        </p:nvSpPr>
        <p:spPr>
          <a:xfrm>
            <a:off x="1395750" y="349239"/>
            <a:ext cx="10945216" cy="610255"/>
          </a:xfrm>
        </p:spPr>
        <p:txBody>
          <a:bodyPr/>
          <a:lstStyle/>
          <a:p>
            <a:r>
              <a:rPr lang="en-US" b="1" dirty="0"/>
              <a:t>Project Schedule</a:t>
            </a:r>
          </a:p>
        </p:txBody>
      </p:sp>
      <p:sp>
        <p:nvSpPr>
          <p:cNvPr id="5" name="Star: 5 Points 4">
            <a:extLst>
              <a:ext uri="{FF2B5EF4-FFF2-40B4-BE49-F238E27FC236}">
                <a16:creationId xmlns:a16="http://schemas.microsoft.com/office/drawing/2014/main" id="{BEDED679-1628-C0C9-0954-8D2410BAF222}"/>
              </a:ext>
            </a:extLst>
          </p:cNvPr>
          <p:cNvSpPr/>
          <p:nvPr/>
        </p:nvSpPr>
        <p:spPr>
          <a:xfrm>
            <a:off x="1395750" y="2600089"/>
            <a:ext cx="597160" cy="61025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0D51297-C960-CAEC-1913-2F2CE1FC6F37}"/>
              </a:ext>
            </a:extLst>
          </p:cNvPr>
          <p:cNvGraphicFramePr>
            <a:graphicFrameLocks noGrp="1"/>
          </p:cNvGraphicFramePr>
          <p:nvPr>
            <p:extLst>
              <p:ext uri="{D42A27DB-BD31-4B8C-83A1-F6EECF244321}">
                <p14:modId xmlns:p14="http://schemas.microsoft.com/office/powerpoint/2010/main" val="86249591"/>
              </p:ext>
            </p:extLst>
          </p:nvPr>
        </p:nvGraphicFramePr>
        <p:xfrm>
          <a:off x="2127365" y="1342240"/>
          <a:ext cx="7711492" cy="4173519"/>
        </p:xfrm>
        <a:graphic>
          <a:graphicData uri="http://schemas.openxmlformats.org/drawingml/2006/table">
            <a:tbl>
              <a:tblPr firstRow="1" bandRow="1">
                <a:tableStyleId>{5C22544A-7EE6-4342-B048-85BDC9FD1C3A}</a:tableStyleId>
              </a:tblPr>
              <a:tblGrid>
                <a:gridCol w="4800565">
                  <a:extLst>
                    <a:ext uri="{9D8B030D-6E8A-4147-A177-3AD203B41FA5}">
                      <a16:colId xmlns:a16="http://schemas.microsoft.com/office/drawing/2014/main" val="69003600"/>
                    </a:ext>
                  </a:extLst>
                </a:gridCol>
                <a:gridCol w="2910927">
                  <a:extLst>
                    <a:ext uri="{9D8B030D-6E8A-4147-A177-3AD203B41FA5}">
                      <a16:colId xmlns:a16="http://schemas.microsoft.com/office/drawing/2014/main" val="4122770911"/>
                    </a:ext>
                  </a:extLst>
                </a:gridCol>
              </a:tblGrid>
              <a:tr h="457200">
                <a:tc>
                  <a:txBody>
                    <a:bodyPr/>
                    <a:lstStyle/>
                    <a:p>
                      <a:r>
                        <a:rPr lang="en-US"/>
                        <a:t>Project Milestones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Anticipated Timeline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2615400"/>
                  </a:ext>
                </a:extLst>
              </a:tr>
              <a:tr h="494301">
                <a:tc>
                  <a:txBody>
                    <a:bodyPr/>
                    <a:lstStyle/>
                    <a:p>
                      <a:r>
                        <a:rPr lang="en-US" b="0" dirty="0">
                          <a:solidFill>
                            <a:schemeClr val="tx1"/>
                          </a:solidFill>
                          <a:latin typeface="Arial" panose="020B0604020202020204" pitchFamily="34" charset="0"/>
                          <a:cs typeface="Arial" panose="020B0604020202020204" pitchFamily="34" charset="0"/>
                        </a:rPr>
                        <a:t>Meeting #2 HIRA review</a:t>
                      </a:r>
                    </a:p>
                  </a:txBody>
                  <a:tcPr anchor="ctr">
                    <a:lnL w="12700" cap="flat" cmpd="sng" algn="ctr">
                      <a:solidFill>
                        <a:schemeClr val="tx1"/>
                      </a:solidFill>
                      <a:prstDash val="solid"/>
                      <a:round/>
                      <a:headEnd type="none" w="med" len="med"/>
                      <a:tailEnd type="none" w="med" len="med"/>
                    </a:lnL>
                  </a:tcPr>
                </a:tc>
                <a:tc>
                  <a:txBody>
                    <a:bodyPr/>
                    <a:lstStyle/>
                    <a:p>
                      <a:pPr lvl="0" algn="l"/>
                      <a:r>
                        <a:rPr lang="en-US" b="0" dirty="0">
                          <a:solidFill>
                            <a:schemeClr val="tx1"/>
                          </a:solidFill>
                          <a:latin typeface="Arial" panose="020B0604020202020204" pitchFamily="34" charset="0"/>
                          <a:cs typeface="Arial" panose="020B0604020202020204" pitchFamily="34" charset="0"/>
                        </a:rPr>
                        <a:t>September 2022</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23444433"/>
                  </a:ext>
                </a:extLst>
              </a:tr>
              <a:tr h="457200">
                <a:tc>
                  <a:txBody>
                    <a:bodyPr/>
                    <a:lstStyle/>
                    <a:p>
                      <a:r>
                        <a:rPr lang="en-US" b="0" dirty="0">
                          <a:solidFill>
                            <a:schemeClr val="tx1"/>
                          </a:solidFill>
                          <a:latin typeface="Arial" panose="020B0604020202020204" pitchFamily="34" charset="0"/>
                          <a:cs typeface="Arial" panose="020B0604020202020204" pitchFamily="34" charset="0"/>
                        </a:rPr>
                        <a:t>HIRA Draft for HMPC review </a:t>
                      </a:r>
                    </a:p>
                  </a:txBody>
                  <a:tcPr anchor="ctr">
                    <a:lnL w="12700" cap="flat" cmpd="sng" algn="ctr">
                      <a:solidFill>
                        <a:schemeClr val="tx1"/>
                      </a:solidFill>
                      <a:prstDash val="solid"/>
                      <a:round/>
                      <a:headEnd type="none" w="med" len="med"/>
                      <a:tailEnd type="none" w="med" len="med"/>
                    </a:lnL>
                  </a:tcPr>
                </a:tc>
                <a:tc>
                  <a:txBody>
                    <a:bodyPr/>
                    <a:lstStyle/>
                    <a:p>
                      <a:pPr lvl="0" algn="l"/>
                      <a:r>
                        <a:rPr lang="en-US" b="0" dirty="0">
                          <a:solidFill>
                            <a:schemeClr val="tx1"/>
                          </a:solidFill>
                          <a:latin typeface="Arial" panose="020B0604020202020204" pitchFamily="34" charset="0"/>
                          <a:cs typeface="Arial" panose="020B0604020202020204" pitchFamily="34" charset="0"/>
                        </a:rPr>
                        <a:t>November 2022</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926256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Arial" panose="020B0604020202020204" pitchFamily="34" charset="0"/>
                          <a:cs typeface="Arial" panose="020B0604020202020204" pitchFamily="34" charset="0"/>
                        </a:rPr>
                        <a:t>Meeting #3 Mitigation Strategy</a:t>
                      </a:r>
                    </a:p>
                  </a:txBody>
                  <a:tcPr anchor="ctr">
                    <a:lnL w="12700" cap="flat" cmpd="sng" algn="ctr">
                      <a:solidFill>
                        <a:schemeClr val="tx1"/>
                      </a:solidFill>
                      <a:prstDash val="solid"/>
                      <a:round/>
                      <a:headEnd type="none" w="med" len="med"/>
                      <a:tailEnd type="none" w="med" len="med"/>
                    </a:lnL>
                  </a:tcPr>
                </a:tc>
                <a:tc>
                  <a:txBody>
                    <a:bodyPr/>
                    <a:lstStyle/>
                    <a:p>
                      <a:pPr lvl="0" algn="l"/>
                      <a:r>
                        <a:rPr lang="en-US" b="0" dirty="0">
                          <a:solidFill>
                            <a:schemeClr val="tx1"/>
                          </a:solidFill>
                          <a:latin typeface="Arial" panose="020B0604020202020204" pitchFamily="34" charset="0"/>
                          <a:cs typeface="Arial" panose="020B0604020202020204" pitchFamily="34" charset="0"/>
                        </a:rPr>
                        <a:t>January</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5816165"/>
                  </a:ext>
                </a:extLst>
              </a:tr>
              <a:tr h="457200">
                <a:tc>
                  <a:txBody>
                    <a:bodyPr/>
                    <a:lstStyle/>
                    <a:p>
                      <a:r>
                        <a:rPr lang="en-US" b="0" dirty="0">
                          <a:solidFill>
                            <a:schemeClr val="tx1"/>
                          </a:solidFill>
                          <a:latin typeface="Arial" panose="020B0604020202020204" pitchFamily="34" charset="0"/>
                          <a:cs typeface="Arial" panose="020B0604020202020204" pitchFamily="34" charset="0"/>
                        </a:rPr>
                        <a:t>Full Draft for HMPC review</a:t>
                      </a:r>
                    </a:p>
                  </a:txBody>
                  <a:tcPr anchor="ctr">
                    <a:lnL w="12700" cap="flat" cmpd="sng" algn="ctr">
                      <a:solidFill>
                        <a:schemeClr val="tx1"/>
                      </a:solidFill>
                      <a:prstDash val="solid"/>
                      <a:round/>
                      <a:headEnd type="none" w="med" len="med"/>
                      <a:tailEnd type="none" w="med" len="med"/>
                    </a:lnL>
                  </a:tcPr>
                </a:tc>
                <a:tc>
                  <a:txBody>
                    <a:bodyPr/>
                    <a:lstStyle/>
                    <a:p>
                      <a:pPr lvl="0" algn="l"/>
                      <a:r>
                        <a:rPr lang="en-US" b="0" dirty="0">
                          <a:solidFill>
                            <a:schemeClr val="tx1"/>
                          </a:solidFill>
                          <a:latin typeface="Arial" panose="020B0604020202020204" pitchFamily="34" charset="0"/>
                          <a:cs typeface="Arial" panose="020B0604020202020204" pitchFamily="34" charset="0"/>
                        </a:rPr>
                        <a:t>March-April</a:t>
                      </a:r>
                      <a:endParaRPr lang="en-US" b="1" dirty="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3297463"/>
                  </a:ext>
                </a:extLst>
              </a:tr>
              <a:tr h="457200">
                <a:tc>
                  <a:txBody>
                    <a:bodyPr/>
                    <a:lstStyle/>
                    <a:p>
                      <a:r>
                        <a:rPr lang="en-US" b="0" dirty="0">
                          <a:solidFill>
                            <a:schemeClr val="tx1"/>
                          </a:solidFill>
                          <a:latin typeface="Arial" panose="020B0604020202020204" pitchFamily="34" charset="0"/>
                          <a:cs typeface="Arial" panose="020B0604020202020204" pitchFamily="34" charset="0"/>
                        </a:rPr>
                        <a:t>Public Review Draft</a:t>
                      </a:r>
                    </a:p>
                  </a:txBody>
                  <a:tcPr anchor="ctr">
                    <a:lnL w="12700" cap="flat" cmpd="sng" algn="ctr">
                      <a:solidFill>
                        <a:schemeClr val="tx1"/>
                      </a:solidFill>
                      <a:prstDash val="solid"/>
                      <a:round/>
                      <a:headEnd type="none" w="med" len="med"/>
                      <a:tailEnd type="none" w="med" len="med"/>
                    </a:ln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Arial" panose="020B0604020202020204" pitchFamily="34" charset="0"/>
                          <a:cs typeface="Arial" panose="020B0604020202020204" pitchFamily="34" charset="0"/>
                        </a:rPr>
                        <a:t>April</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1656466"/>
                  </a:ext>
                </a:extLst>
              </a:tr>
              <a:tr h="457200">
                <a:tc>
                  <a:txBody>
                    <a:bodyPr/>
                    <a:lstStyle/>
                    <a:p>
                      <a:r>
                        <a:rPr lang="en-US" b="0" dirty="0">
                          <a:solidFill>
                            <a:schemeClr val="tx1"/>
                          </a:solidFill>
                          <a:latin typeface="Arial" panose="020B0604020202020204" pitchFamily="34" charset="0"/>
                          <a:cs typeface="Arial" panose="020B0604020202020204" pitchFamily="34" charset="0"/>
                        </a:rPr>
                        <a:t>DES Review Draft </a:t>
                      </a:r>
                    </a:p>
                  </a:txBody>
                  <a:tcPr anchor="ctr">
                    <a:lnL w="12700" cap="flat" cmpd="sng" algn="ctr">
                      <a:solidFill>
                        <a:schemeClr val="tx1"/>
                      </a:solidFill>
                      <a:prstDash val="solid"/>
                      <a:round/>
                      <a:headEnd type="none" w="med" len="med"/>
                      <a:tailEnd type="none" w="med" len="med"/>
                    </a:lnL>
                  </a:tcPr>
                </a:tc>
                <a:tc>
                  <a:txBody>
                    <a:bodyPr/>
                    <a:lstStyle/>
                    <a:p>
                      <a:pPr lvl="0" algn="l"/>
                      <a:r>
                        <a:rPr lang="en-US" b="0" dirty="0">
                          <a:solidFill>
                            <a:schemeClr val="tx1"/>
                          </a:solidFill>
                          <a:latin typeface="Arial" panose="020B0604020202020204" pitchFamily="34" charset="0"/>
                          <a:cs typeface="Arial" panose="020B0604020202020204" pitchFamily="34" charset="0"/>
                        </a:rPr>
                        <a:t>May – June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3189369"/>
                  </a:ext>
                </a:extLst>
              </a:tr>
              <a:tr h="478818">
                <a:tc>
                  <a:txBody>
                    <a:bodyPr/>
                    <a:lstStyle/>
                    <a:p>
                      <a:r>
                        <a:rPr lang="en-US" b="0" dirty="0">
                          <a:solidFill>
                            <a:schemeClr val="tx1"/>
                          </a:solidFill>
                          <a:latin typeface="Arial" panose="020B0604020202020204" pitchFamily="34" charset="0"/>
                          <a:cs typeface="Arial" panose="020B0604020202020204" pitchFamily="34" charset="0"/>
                        </a:rPr>
                        <a:t>Final Plan for FEMA Review (estimated)</a:t>
                      </a:r>
                    </a:p>
                  </a:txBody>
                  <a:tcPr anchor="ctr">
                    <a:lnL w="12700" cap="flat" cmpd="sng" algn="ctr">
                      <a:solidFill>
                        <a:schemeClr val="tx1"/>
                      </a:solidFill>
                      <a:prstDash val="solid"/>
                      <a:round/>
                      <a:headEnd type="none" w="med" len="med"/>
                      <a:tailEnd type="none" w="med" len="med"/>
                    </a:lnL>
                  </a:tcPr>
                </a:tc>
                <a:tc>
                  <a:txBody>
                    <a:bodyPr/>
                    <a:lstStyle/>
                    <a:p>
                      <a:pPr lvl="0" algn="l"/>
                      <a:r>
                        <a:rPr lang="en-US" b="0" dirty="0">
                          <a:solidFill>
                            <a:schemeClr val="tx1"/>
                          </a:solidFill>
                          <a:latin typeface="Arial" panose="020B0604020202020204" pitchFamily="34" charset="0"/>
                          <a:cs typeface="Arial" panose="020B0604020202020204" pitchFamily="34" charset="0"/>
                        </a:rPr>
                        <a:t>July – August</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68401845"/>
                  </a:ext>
                </a:extLst>
              </a:tr>
              <a:tr h="457200">
                <a:tc>
                  <a:txBody>
                    <a:bodyPr/>
                    <a:lstStyle/>
                    <a:p>
                      <a:r>
                        <a:rPr lang="en-US" b="0" dirty="0">
                          <a:solidFill>
                            <a:schemeClr val="tx1"/>
                          </a:solidFill>
                          <a:latin typeface="Arial" panose="020B0604020202020204" pitchFamily="34" charset="0"/>
                          <a:cs typeface="Arial" panose="020B0604020202020204" pitchFamily="34" charset="0"/>
                        </a:rPr>
                        <a:t>Final Approved HMP for local adoption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lvl="0" algn="l"/>
                      <a:r>
                        <a:rPr lang="en-US" b="0" dirty="0">
                          <a:solidFill>
                            <a:schemeClr val="tx1"/>
                          </a:solidFill>
                          <a:latin typeface="Arial" panose="020B0604020202020204" pitchFamily="34" charset="0"/>
                          <a:cs typeface="Arial" panose="020B0604020202020204" pitchFamily="34" charset="0"/>
                        </a:rPr>
                        <a:t>August – September </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755196"/>
                  </a:ext>
                </a:extLst>
              </a:tr>
            </a:tbl>
          </a:graphicData>
        </a:graphic>
      </p:graphicFrame>
    </p:spTree>
    <p:extLst>
      <p:ext uri="{BB962C8B-B14F-4D97-AF65-F5344CB8AC3E}">
        <p14:creationId xmlns:p14="http://schemas.microsoft.com/office/powerpoint/2010/main" val="622454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E908A7-4074-4686-BC57-E6A7152242DE}"/>
              </a:ext>
            </a:extLst>
          </p:cNvPr>
          <p:cNvSpPr>
            <a:spLocks noGrp="1"/>
          </p:cNvSpPr>
          <p:nvPr>
            <p:ph type="body" sz="quarter" idx="13"/>
          </p:nvPr>
        </p:nvSpPr>
        <p:spPr>
          <a:xfrm>
            <a:off x="696930" y="292973"/>
            <a:ext cx="8590327" cy="610255"/>
          </a:xfrm>
        </p:spPr>
        <p:txBody>
          <a:bodyPr/>
          <a:lstStyle/>
          <a:p>
            <a:r>
              <a:rPr lang="en-US" b="1" dirty="0"/>
              <a:t>Next Steps</a:t>
            </a:r>
          </a:p>
        </p:txBody>
      </p:sp>
      <p:sp>
        <p:nvSpPr>
          <p:cNvPr id="5" name="Content Placeholder 4">
            <a:extLst>
              <a:ext uri="{FF2B5EF4-FFF2-40B4-BE49-F238E27FC236}">
                <a16:creationId xmlns:a16="http://schemas.microsoft.com/office/drawing/2014/main" id="{117715A4-A711-40BF-89F7-C4B7CC1E0972}"/>
              </a:ext>
            </a:extLst>
          </p:cNvPr>
          <p:cNvSpPr>
            <a:spLocks noGrp="1"/>
          </p:cNvSpPr>
          <p:nvPr>
            <p:ph idx="1"/>
          </p:nvPr>
        </p:nvSpPr>
        <p:spPr>
          <a:xfrm>
            <a:off x="696930" y="1227718"/>
            <a:ext cx="10839693" cy="4402563"/>
          </a:xfrm>
        </p:spPr>
        <p:txBody>
          <a:bodyPr>
            <a:normAutofit fontScale="85000" lnSpcReduction="20000"/>
          </a:bodyPr>
          <a:lstStyle/>
          <a:p>
            <a:pPr marL="457200" indent="-457200">
              <a:spcAft>
                <a:spcPts val="600"/>
              </a:spcAft>
              <a:buFont typeface="Arial" panose="020B0604020202020204" pitchFamily="34" charset="0"/>
              <a:buChar char="•"/>
            </a:pPr>
            <a:r>
              <a:rPr lang="en-US" sz="2800" dirty="0"/>
              <a:t>Please return Plan Update Guide if you haven’t already</a:t>
            </a:r>
          </a:p>
          <a:p>
            <a:pPr marL="457200" indent="-457200">
              <a:spcAft>
                <a:spcPts val="600"/>
              </a:spcAft>
              <a:buFont typeface="Arial" panose="020B0604020202020204" pitchFamily="34" charset="0"/>
              <a:buChar char="•"/>
            </a:pPr>
            <a:r>
              <a:rPr lang="en-US" sz="2800" dirty="0"/>
              <a:t>Provide input on mitigation action statuses</a:t>
            </a:r>
          </a:p>
          <a:p>
            <a:pPr marL="457200" indent="-457200">
              <a:spcAft>
                <a:spcPts val="600"/>
              </a:spcAft>
              <a:buFont typeface="Arial" panose="020B0604020202020204" pitchFamily="34" charset="0"/>
              <a:buChar char="•"/>
            </a:pPr>
            <a:r>
              <a:rPr lang="en-US" sz="2800" dirty="0"/>
              <a:t>Submit additional new mitigation actions</a:t>
            </a:r>
          </a:p>
          <a:p>
            <a:pPr marL="457200" indent="-457200">
              <a:spcAft>
                <a:spcPts val="600"/>
              </a:spcAft>
              <a:buFont typeface="Arial" panose="020B0604020202020204" pitchFamily="34" charset="0"/>
              <a:buChar char="•"/>
            </a:pPr>
            <a:r>
              <a:rPr lang="en-US" sz="2800" dirty="0"/>
              <a:t>Review and comment on HIRA if you haven’t already </a:t>
            </a:r>
          </a:p>
          <a:p>
            <a:pPr marL="1179495" lvl="1" indent="-457200">
              <a:spcAft>
                <a:spcPts val="600"/>
              </a:spcAft>
              <a:buFont typeface="Arial" panose="020B0604020202020204" pitchFamily="34" charset="0"/>
              <a:buChar char="•"/>
            </a:pPr>
            <a:r>
              <a:rPr lang="en-US" sz="2800" dirty="0"/>
              <a:t>And full draft plan when available</a:t>
            </a:r>
          </a:p>
          <a:p>
            <a:pPr marL="457200" indent="-457200">
              <a:spcAft>
                <a:spcPts val="600"/>
              </a:spcAft>
              <a:buFont typeface="Arial" panose="020B0604020202020204" pitchFamily="34" charset="0"/>
              <a:buChar char="•"/>
            </a:pPr>
            <a:r>
              <a:rPr lang="en-US" sz="2800" dirty="0"/>
              <a:t>Think about what local-level Objectives you may want to adopt to supplement the plan’s Goals</a:t>
            </a:r>
          </a:p>
          <a:p>
            <a:pPr marL="457200" indent="-457200">
              <a:spcAft>
                <a:spcPts val="600"/>
              </a:spcAft>
              <a:buFont typeface="Arial" panose="020B0604020202020204" pitchFamily="34" charset="0"/>
              <a:buChar char="•"/>
            </a:pPr>
            <a:r>
              <a:rPr lang="en-US" sz="2800" dirty="0"/>
              <a:t>Stay informed by email of upcoming meetings</a:t>
            </a:r>
          </a:p>
        </p:txBody>
      </p:sp>
    </p:spTree>
    <p:extLst>
      <p:ext uri="{BB962C8B-B14F-4D97-AF65-F5344CB8AC3E}">
        <p14:creationId xmlns:p14="http://schemas.microsoft.com/office/powerpoint/2010/main" val="4032077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5AA3AC5F-0F0E-184F-ABCC-AB4439FE3E70}"/>
              </a:ext>
            </a:extLst>
          </p:cNvPr>
          <p:cNvSpPr>
            <a:spLocks noGrp="1"/>
          </p:cNvSpPr>
          <p:nvPr>
            <p:ph type="subTitle" idx="1"/>
          </p:nvPr>
        </p:nvSpPr>
        <p:spPr>
          <a:xfrm>
            <a:off x="1774825" y="6092824"/>
            <a:ext cx="6938219" cy="323851"/>
          </a:xfrm>
        </p:spPr>
        <p:txBody>
          <a:bodyPr anchor="ctr"/>
          <a:lstStyle/>
          <a:p>
            <a:r>
              <a:rPr lang="fr-FR" dirty="0">
                <a:latin typeface="Gentium Basic" panose="02000503060000020004" pitchFamily="2" charset="77"/>
              </a:rPr>
              <a:t>wsp.com</a:t>
            </a:r>
          </a:p>
        </p:txBody>
      </p:sp>
      <p:pic>
        <p:nvPicPr>
          <p:cNvPr id="11" name="Graphique 10">
            <a:hlinkClick r:id="rId2"/>
            <a:extLst>
              <a:ext uri="{FF2B5EF4-FFF2-40B4-BE49-F238E27FC236}">
                <a16:creationId xmlns:a16="http://schemas.microsoft.com/office/drawing/2014/main" id="{A9FB1307-8436-3844-B3ED-AECD5E909F7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82775" y="5680075"/>
            <a:ext cx="171450" cy="171450"/>
          </a:xfrm>
          <a:prstGeom prst="rect">
            <a:avLst/>
          </a:prstGeom>
        </p:spPr>
      </p:pic>
      <p:pic>
        <p:nvPicPr>
          <p:cNvPr id="13" name="Graphique 12">
            <a:hlinkClick r:id="rId5"/>
            <a:extLst>
              <a:ext uri="{FF2B5EF4-FFF2-40B4-BE49-F238E27FC236}">
                <a16:creationId xmlns:a16="http://schemas.microsoft.com/office/drawing/2014/main" id="{F369ECC4-18BB-0944-99AD-68EBDF17606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12258" y="5694522"/>
            <a:ext cx="174447" cy="157002"/>
          </a:xfrm>
          <a:prstGeom prst="rect">
            <a:avLst/>
          </a:prstGeom>
        </p:spPr>
      </p:pic>
      <p:pic>
        <p:nvPicPr>
          <p:cNvPr id="15" name="Graphique 14">
            <a:hlinkClick r:id="rId8"/>
            <a:extLst>
              <a:ext uri="{FF2B5EF4-FFF2-40B4-BE49-F238E27FC236}">
                <a16:creationId xmlns:a16="http://schemas.microsoft.com/office/drawing/2014/main" id="{EFEC802C-55F9-0D48-9502-AFA2994A8BA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60791" y="5689600"/>
            <a:ext cx="73297" cy="152400"/>
          </a:xfrm>
          <a:prstGeom prst="rect">
            <a:avLst/>
          </a:prstGeom>
        </p:spPr>
      </p:pic>
      <p:pic>
        <p:nvPicPr>
          <p:cNvPr id="21" name="Graphique 20">
            <a:hlinkClick r:id="rId11"/>
            <a:extLst>
              <a:ext uri="{FF2B5EF4-FFF2-40B4-BE49-F238E27FC236}">
                <a16:creationId xmlns:a16="http://schemas.microsoft.com/office/drawing/2014/main" id="{00CB14C2-E8C0-D34A-8C10-F64429ED9F3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92122" y="5680076"/>
            <a:ext cx="171449" cy="171449"/>
          </a:xfrm>
          <a:prstGeom prst="rect">
            <a:avLst/>
          </a:prstGeom>
        </p:spPr>
      </p:pic>
      <p:pic>
        <p:nvPicPr>
          <p:cNvPr id="25" name="Graphique 24">
            <a:hlinkClick r:id="rId14"/>
            <a:extLst>
              <a:ext uri="{FF2B5EF4-FFF2-40B4-BE49-F238E27FC236}">
                <a16:creationId xmlns:a16="http://schemas.microsoft.com/office/drawing/2014/main" id="{2D1E61C4-DD77-D745-8508-E120314690CF}"/>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16658" y="5689600"/>
            <a:ext cx="235502" cy="157001"/>
          </a:xfrm>
          <a:prstGeom prst="rect">
            <a:avLst/>
          </a:prstGeom>
        </p:spPr>
      </p:pic>
      <p:sp>
        <p:nvSpPr>
          <p:cNvPr id="2" name="Title 1">
            <a:extLst>
              <a:ext uri="{FF2B5EF4-FFF2-40B4-BE49-F238E27FC236}">
                <a16:creationId xmlns:a16="http://schemas.microsoft.com/office/drawing/2014/main" id="{3DE2E69D-3B09-F947-C0C8-F97F1F136F77}"/>
              </a:ext>
            </a:extLst>
          </p:cNvPr>
          <p:cNvSpPr txBox="1">
            <a:spLocks/>
          </p:cNvSpPr>
          <p:nvPr/>
        </p:nvSpPr>
        <p:spPr>
          <a:xfrm>
            <a:off x="1762138" y="2026846"/>
            <a:ext cx="8353628" cy="1055995"/>
          </a:xfrm>
          <a:prstGeom prst="rect">
            <a:avLst/>
          </a:prstGeom>
        </p:spPr>
        <p:txBody>
          <a:bodyPr vert="horz" lIns="91440" tIns="45720" rIns="91440" bIns="45720" rtlCol="0" anchor="ctr" anchorCtr="0">
            <a:normAutofit fontScale="85000" lnSpcReduction="10000"/>
          </a:bodyPr>
          <a:lstStyle>
            <a:lvl1pPr algn="l" defTabSz="914400" rtl="0" eaLnBrk="1" latinLnBrk="0" hangingPunct="1">
              <a:lnSpc>
                <a:spcPct val="90000"/>
              </a:lnSpc>
              <a:spcBef>
                <a:spcPct val="0"/>
              </a:spcBef>
              <a:buNone/>
              <a:defRPr sz="6600" b="0" i="0" kern="1200">
                <a:solidFill>
                  <a:schemeClr val="tx1"/>
                </a:solidFill>
                <a:latin typeface="Montserrat" pitchFamily="2" charset="77"/>
                <a:ea typeface="+mj-ea"/>
                <a:cs typeface="Arial" panose="020B0604020202020204" pitchFamily="34" charset="0"/>
              </a:defRPr>
            </a:lvl1pPr>
          </a:lstStyle>
          <a:p>
            <a:r>
              <a:rPr lang="en-GB" dirty="0"/>
              <a:t>Questions? Thank you!</a:t>
            </a:r>
            <a:endParaRPr lang="en-US" dirty="0"/>
          </a:p>
        </p:txBody>
      </p:sp>
      <p:sp>
        <p:nvSpPr>
          <p:cNvPr id="3" name="TextBox 2">
            <a:extLst>
              <a:ext uri="{FF2B5EF4-FFF2-40B4-BE49-F238E27FC236}">
                <a16:creationId xmlns:a16="http://schemas.microsoft.com/office/drawing/2014/main" id="{5D54A4A5-3E72-F7FC-6CC1-7D4B7E9D3792}"/>
              </a:ext>
            </a:extLst>
          </p:cNvPr>
          <p:cNvSpPr txBox="1"/>
          <p:nvPr/>
        </p:nvSpPr>
        <p:spPr>
          <a:xfrm>
            <a:off x="7959326" y="4707548"/>
            <a:ext cx="3879768" cy="1200329"/>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Segoe UI"/>
                <a:ea typeface="+mn-ea"/>
                <a:cs typeface="+mn-cs"/>
              </a:rPr>
              <a:t>Lead Planner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Segoe UI"/>
                <a:ea typeface="+mn-ea"/>
                <a:cs typeface="+mn-cs"/>
              </a:rPr>
              <a:t>Christopher Johnson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Segoe UI"/>
                <a:ea typeface="+mn-ea"/>
                <a:cs typeface="+mn-cs"/>
              </a:rPr>
              <a:t>WSP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Segoe UI"/>
                <a:ea typeface="+mn-ea"/>
                <a:cs typeface="+mn-cs"/>
                <a:hlinkClick r:id="rId17">
                  <a:extLst>
                    <a:ext uri="{A12FA001-AC4F-418D-AE19-62706E023703}">
                      <ahyp:hlinkClr xmlns:ahyp="http://schemas.microsoft.com/office/drawing/2018/hyperlinkcolor" val="tx"/>
                    </a:ext>
                  </a:extLst>
                </a:hlinkClick>
              </a:rPr>
              <a:t>Christopher.johnson@wsp.com</a:t>
            </a:r>
            <a:endParaRPr kumimoji="0" lang="en-GB" sz="1800" b="0" i="0" u="none" strike="noStrike" kern="1200" cap="none" spc="0" normalizeH="0" baseline="0" noProof="0" dirty="0">
              <a:ln>
                <a:noFill/>
              </a:ln>
              <a:effectLst/>
              <a:uLnTx/>
              <a:uFillTx/>
              <a:latin typeface="Segoe UI"/>
              <a:ea typeface="+mn-ea"/>
              <a:cs typeface="+mn-cs"/>
            </a:endParaRPr>
          </a:p>
        </p:txBody>
      </p:sp>
      <p:sp>
        <p:nvSpPr>
          <p:cNvPr id="5" name="Subtitle 3">
            <a:extLst>
              <a:ext uri="{FF2B5EF4-FFF2-40B4-BE49-F238E27FC236}">
                <a16:creationId xmlns:a16="http://schemas.microsoft.com/office/drawing/2014/main" id="{8448825F-5257-4D20-7236-73617F7CF669}"/>
              </a:ext>
            </a:extLst>
          </p:cNvPr>
          <p:cNvSpPr txBox="1">
            <a:spLocks/>
          </p:cNvSpPr>
          <p:nvPr/>
        </p:nvSpPr>
        <p:spPr>
          <a:xfrm>
            <a:off x="8054523" y="2974875"/>
            <a:ext cx="3545456" cy="1661807"/>
          </a:xfrm>
          <a:prstGeom prst="rect">
            <a:avLst/>
          </a:prstGeom>
        </p:spPr>
        <p:txBody>
          <a:bodyPr vert="horz" lIns="0" tIns="0" rIns="0" bIns="0" rtlCol="0">
            <a:normAutofit/>
          </a:bodyPr>
          <a:lstStyle>
            <a:lvl1pPr marL="0" indent="0" algn="l" defTabSz="914377" rtl="0" eaLnBrk="1" latinLnBrk="0" hangingPunct="1">
              <a:spcBef>
                <a:spcPct val="20000"/>
              </a:spcBef>
              <a:buFont typeface="Arial" panose="020B0604020202020204" pitchFamily="34" charset="0"/>
              <a:buNone/>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89" indent="0" algn="ctr" defTabSz="914377" rtl="0" eaLnBrk="1" latinLnBrk="0" hangingPunct="1">
              <a:spcBef>
                <a:spcPct val="20000"/>
              </a:spcBef>
              <a:buFont typeface="Arial" panose="020B0604020202020204" pitchFamily="34" charset="0"/>
              <a:buNone/>
              <a:defRPr sz="24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2pPr>
            <a:lvl3pPr marL="914377" indent="0" algn="ctr" defTabSz="914377" rtl="0" eaLnBrk="1" latinLnBrk="0" hangingPunct="1">
              <a:spcBef>
                <a:spcPct val="20000"/>
              </a:spcBef>
              <a:buFont typeface="Arial" panose="020B0604020202020204" pitchFamily="34" charset="0"/>
              <a:buNone/>
              <a:defRPr sz="22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3pPr>
            <a:lvl4pPr marL="1371566" indent="0" algn="ctr" defTabSz="914377" rtl="0" eaLnBrk="1" latinLnBrk="0" hangingPunct="1">
              <a:spcBef>
                <a:spcPct val="20000"/>
              </a:spcBef>
              <a:buFont typeface="Arial" panose="020B0604020202020204" pitchFamily="34" charset="0"/>
              <a:buNone/>
              <a:defRPr sz="20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4pPr>
            <a:lvl5pPr marL="1828754" indent="0" algn="ctr" defTabSz="914377" rtl="0" eaLnBrk="1" latinLnBrk="0" hangingPunct="1">
              <a:spcBef>
                <a:spcPct val="20000"/>
              </a:spcBef>
              <a:buFont typeface="Arial" panose="020B0604020202020204" pitchFamily="34" charset="0"/>
              <a:buNone/>
              <a:defRPr sz="20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b="1" dirty="0">
                <a:solidFill>
                  <a:schemeClr val="tx1"/>
                </a:solidFill>
              </a:rPr>
              <a:t>Project Manager</a:t>
            </a:r>
          </a:p>
          <a:p>
            <a:r>
              <a:rPr lang="en-GB" dirty="0">
                <a:solidFill>
                  <a:schemeClr val="tx1"/>
                </a:solidFill>
              </a:rPr>
              <a:t>Jeff Brislawn</a:t>
            </a:r>
          </a:p>
          <a:p>
            <a:r>
              <a:rPr lang="en-GB" dirty="0">
                <a:solidFill>
                  <a:schemeClr val="tx1"/>
                </a:solidFill>
              </a:rPr>
              <a:t>WSP</a:t>
            </a:r>
          </a:p>
          <a:p>
            <a:r>
              <a:rPr lang="en-GB" dirty="0">
                <a:solidFill>
                  <a:schemeClr val="tx1"/>
                </a:solidFill>
                <a:hlinkClick r:id="rId18">
                  <a:extLst>
                    <a:ext uri="{A12FA001-AC4F-418D-AE19-62706E023703}">
                      <ahyp:hlinkClr xmlns:ahyp="http://schemas.microsoft.com/office/drawing/2018/hyperlinkcolor" val="tx"/>
                    </a:ext>
                  </a:extLst>
                </a:hlinkClick>
              </a:rPr>
              <a:t>Jeff.Brislawn@wsp.com</a:t>
            </a:r>
            <a:r>
              <a:rPr lang="en-GB" dirty="0">
                <a:solidFill>
                  <a:schemeClr val="tx1"/>
                </a:solidFill>
              </a:rPr>
              <a:t> </a:t>
            </a:r>
          </a:p>
          <a:p>
            <a:r>
              <a:rPr lang="en-GB" dirty="0">
                <a:solidFill>
                  <a:schemeClr val="tx1"/>
                </a:solidFill>
              </a:rPr>
              <a:t>303-704-5506</a:t>
            </a:r>
          </a:p>
        </p:txBody>
      </p:sp>
      <p:sp>
        <p:nvSpPr>
          <p:cNvPr id="6" name="Subtitle 3">
            <a:extLst>
              <a:ext uri="{FF2B5EF4-FFF2-40B4-BE49-F238E27FC236}">
                <a16:creationId xmlns:a16="http://schemas.microsoft.com/office/drawing/2014/main" id="{3500F85B-E208-9AD7-A32A-9F8242529B0C}"/>
              </a:ext>
            </a:extLst>
          </p:cNvPr>
          <p:cNvSpPr txBox="1">
            <a:spLocks/>
          </p:cNvSpPr>
          <p:nvPr/>
        </p:nvSpPr>
        <p:spPr>
          <a:xfrm>
            <a:off x="2110287" y="3335155"/>
            <a:ext cx="3545456" cy="1661807"/>
          </a:xfrm>
          <a:prstGeom prst="rect">
            <a:avLst/>
          </a:prstGeom>
        </p:spPr>
        <p:txBody>
          <a:bodyPr vert="horz" lIns="0" tIns="0" rIns="0" bIns="0" rtlCol="0">
            <a:normAutofit fontScale="92500" lnSpcReduction="10000"/>
          </a:bodyPr>
          <a:lstStyle>
            <a:lvl1pPr marL="0" indent="0" algn="l" defTabSz="914377" rtl="0" eaLnBrk="1" latinLnBrk="0" hangingPunct="1">
              <a:spcBef>
                <a:spcPct val="20000"/>
              </a:spcBef>
              <a:buFont typeface="Arial" panose="020B0604020202020204" pitchFamily="34" charset="0"/>
              <a:buNone/>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189" indent="0" algn="ctr" defTabSz="914377" rtl="0" eaLnBrk="1" latinLnBrk="0" hangingPunct="1">
              <a:spcBef>
                <a:spcPct val="20000"/>
              </a:spcBef>
              <a:buFont typeface="Arial" panose="020B0604020202020204" pitchFamily="34" charset="0"/>
              <a:buNone/>
              <a:defRPr sz="24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2pPr>
            <a:lvl3pPr marL="914377" indent="0" algn="ctr" defTabSz="914377" rtl="0" eaLnBrk="1" latinLnBrk="0" hangingPunct="1">
              <a:spcBef>
                <a:spcPct val="20000"/>
              </a:spcBef>
              <a:buFont typeface="Arial" panose="020B0604020202020204" pitchFamily="34" charset="0"/>
              <a:buNone/>
              <a:defRPr sz="22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3pPr>
            <a:lvl4pPr marL="1371566" indent="0" algn="ctr" defTabSz="914377" rtl="0" eaLnBrk="1" latinLnBrk="0" hangingPunct="1">
              <a:spcBef>
                <a:spcPct val="20000"/>
              </a:spcBef>
              <a:buFont typeface="Arial" panose="020B0604020202020204" pitchFamily="34" charset="0"/>
              <a:buNone/>
              <a:defRPr sz="20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4pPr>
            <a:lvl5pPr marL="1828754" indent="0" algn="ctr" defTabSz="914377" rtl="0" eaLnBrk="1" latinLnBrk="0" hangingPunct="1">
              <a:spcBef>
                <a:spcPct val="20000"/>
              </a:spcBef>
              <a:buFont typeface="Arial" panose="020B0604020202020204" pitchFamily="34" charset="0"/>
              <a:buNone/>
              <a:defRPr sz="2000" kern="1200" spc="0" baseline="0">
                <a:solidFill>
                  <a:schemeClr val="tx1">
                    <a:tint val="75000"/>
                  </a:schemeClr>
                </a:solidFill>
                <a:latin typeface="Segoe UI Light" panose="020B0502040204020203" pitchFamily="34" charset="0"/>
                <a:ea typeface="Segoe UI" panose="020B0502040204020203" pitchFamily="34" charset="0"/>
                <a:cs typeface="Segoe UI" panose="020B0502040204020203" pitchFamily="34" charset="0"/>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b="1" dirty="0">
                <a:solidFill>
                  <a:schemeClr val="tx1"/>
                </a:solidFill>
              </a:rPr>
              <a:t>Western Region Project Manager/</a:t>
            </a:r>
          </a:p>
          <a:p>
            <a:r>
              <a:rPr lang="en-GB" b="1" dirty="0">
                <a:solidFill>
                  <a:schemeClr val="tx1"/>
                </a:solidFill>
              </a:rPr>
              <a:t>Mitigation Coordinator </a:t>
            </a:r>
          </a:p>
          <a:p>
            <a:r>
              <a:rPr lang="en-GB" dirty="0">
                <a:solidFill>
                  <a:schemeClr val="tx1"/>
                </a:solidFill>
              </a:rPr>
              <a:t>Andrew Long</a:t>
            </a:r>
          </a:p>
          <a:p>
            <a:r>
              <a:rPr lang="en-GB" dirty="0">
                <a:solidFill>
                  <a:schemeClr val="tx1"/>
                </a:solidFill>
              </a:rPr>
              <a:t>Montana DES</a:t>
            </a:r>
          </a:p>
          <a:p>
            <a:r>
              <a:rPr lang="en-GB" dirty="0">
                <a:solidFill>
                  <a:schemeClr val="tx1"/>
                </a:solidFill>
                <a:hlinkClick r:id="rId19">
                  <a:extLst>
                    <a:ext uri="{A12FA001-AC4F-418D-AE19-62706E023703}">
                      <ahyp:hlinkClr xmlns:ahyp="http://schemas.microsoft.com/office/drawing/2018/hyperlinkcolor" val="tx"/>
                    </a:ext>
                  </a:extLst>
                </a:hlinkClick>
              </a:rPr>
              <a:t>Andrew.Long@mt.gov</a:t>
            </a:r>
            <a:r>
              <a:rPr lang="en-GB" dirty="0">
                <a:solidFill>
                  <a:schemeClr val="tx1"/>
                </a:solidFill>
              </a:rPr>
              <a:t>  </a:t>
            </a:r>
          </a:p>
          <a:p>
            <a:r>
              <a:rPr lang="en-GB" dirty="0">
                <a:solidFill>
                  <a:schemeClr val="tx1"/>
                </a:solidFill>
              </a:rPr>
              <a:t>406-202-4532</a:t>
            </a:r>
          </a:p>
          <a:p>
            <a:endParaRPr lang="en-GB" dirty="0"/>
          </a:p>
        </p:txBody>
      </p:sp>
    </p:spTree>
    <p:extLst>
      <p:ext uri="{BB962C8B-B14F-4D97-AF65-F5344CB8AC3E}">
        <p14:creationId xmlns:p14="http://schemas.microsoft.com/office/powerpoint/2010/main" val="4110729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810-0022-4CF8-A97D-627987D96A23}"/>
              </a:ext>
            </a:extLst>
          </p:cNvPr>
          <p:cNvSpPr>
            <a:spLocks noGrp="1"/>
          </p:cNvSpPr>
          <p:nvPr>
            <p:ph type="title"/>
          </p:nvPr>
        </p:nvSpPr>
        <p:spPr>
          <a:xfrm>
            <a:off x="534319" y="873513"/>
            <a:ext cx="11123362" cy="997196"/>
          </a:xfrm>
        </p:spPr>
        <p:txBody>
          <a:bodyPr/>
          <a:lstStyle/>
          <a:p>
            <a:r>
              <a:rPr lang="en-US" dirty="0"/>
              <a:t>FEMA’s Nine-Step Planning Process</a:t>
            </a:r>
            <a:br>
              <a:rPr lang="en-US" dirty="0"/>
            </a:br>
            <a:endParaRPr lang="en-US" dirty="0"/>
          </a:p>
        </p:txBody>
      </p:sp>
      <p:sp>
        <p:nvSpPr>
          <p:cNvPr id="5" name="Text Placeholder 4">
            <a:extLst>
              <a:ext uri="{FF2B5EF4-FFF2-40B4-BE49-F238E27FC236}">
                <a16:creationId xmlns:a16="http://schemas.microsoft.com/office/drawing/2014/main" id="{F652C8FC-CF59-4116-8893-1856295BDB71}"/>
              </a:ext>
            </a:extLst>
          </p:cNvPr>
          <p:cNvSpPr>
            <a:spLocks noGrp="1"/>
          </p:cNvSpPr>
          <p:nvPr>
            <p:ph type="body" sz="quarter" idx="10"/>
          </p:nvPr>
        </p:nvSpPr>
        <p:spPr>
          <a:xfrm>
            <a:off x="1067720" y="1410463"/>
            <a:ext cx="10377065" cy="4907536"/>
          </a:xfrm>
        </p:spPr>
        <p:txBody>
          <a:bodyPr>
            <a:normAutofit lnSpcReduction="10000"/>
          </a:bodyPr>
          <a:lstStyle/>
          <a:p>
            <a:pPr lvl="0"/>
            <a:r>
              <a:rPr lang="en-US" sz="2400" b="1" dirty="0">
                <a:solidFill>
                  <a:schemeClr val="accent1"/>
                </a:solidFill>
              </a:rPr>
              <a:t>Step 1 </a:t>
            </a:r>
            <a:r>
              <a:rPr lang="en-US" sz="2400" dirty="0"/>
              <a:t>	</a:t>
            </a:r>
            <a:r>
              <a:rPr lang="en-US" sz="2400" b="1" dirty="0"/>
              <a:t>Determine the Planning Area and Resources</a:t>
            </a:r>
          </a:p>
          <a:p>
            <a:pPr lvl="0"/>
            <a:r>
              <a:rPr lang="en-US" sz="2400" b="1" dirty="0">
                <a:solidFill>
                  <a:schemeClr val="accent1"/>
                </a:solidFill>
              </a:rPr>
              <a:t>Step 2 </a:t>
            </a:r>
            <a:r>
              <a:rPr lang="en-US" sz="2400" b="1" dirty="0"/>
              <a:t>	Build the Planning Team</a:t>
            </a:r>
          </a:p>
          <a:p>
            <a:pPr lvl="0"/>
            <a:r>
              <a:rPr lang="en-US" sz="2400" b="1" dirty="0">
                <a:solidFill>
                  <a:schemeClr val="accent1"/>
                </a:solidFill>
              </a:rPr>
              <a:t>Step 3 </a:t>
            </a:r>
            <a:r>
              <a:rPr lang="en-US" sz="2400" b="1" dirty="0"/>
              <a:t>	Create an Outreach Strategy</a:t>
            </a:r>
          </a:p>
          <a:p>
            <a:pPr lvl="0"/>
            <a:r>
              <a:rPr lang="en-US" sz="2400" b="1" dirty="0">
                <a:solidFill>
                  <a:schemeClr val="accent1"/>
                </a:solidFill>
              </a:rPr>
              <a:t>Step 4 </a:t>
            </a:r>
            <a:r>
              <a:rPr lang="en-US" sz="2400" b="1" dirty="0"/>
              <a:t>	Review Community Capabilities</a:t>
            </a:r>
          </a:p>
          <a:p>
            <a:pPr lvl="0"/>
            <a:r>
              <a:rPr lang="en-US" sz="2400" b="1" dirty="0">
                <a:solidFill>
                  <a:schemeClr val="accent1"/>
                </a:solidFill>
              </a:rPr>
              <a:t>Step 5 </a:t>
            </a:r>
            <a:r>
              <a:rPr lang="en-US" sz="2400" dirty="0"/>
              <a:t>	</a:t>
            </a:r>
            <a:r>
              <a:rPr lang="en-US" sz="2400" b="1" dirty="0"/>
              <a:t>Conduct a Risk Assessment</a:t>
            </a:r>
          </a:p>
          <a:p>
            <a:pPr lvl="0"/>
            <a:r>
              <a:rPr lang="en-US" sz="2400" b="1" dirty="0">
                <a:solidFill>
                  <a:schemeClr val="accent1"/>
                </a:solidFill>
              </a:rPr>
              <a:t>Step 6</a:t>
            </a:r>
            <a:r>
              <a:rPr lang="en-US" sz="2400" dirty="0"/>
              <a:t>	</a:t>
            </a:r>
            <a:r>
              <a:rPr lang="en-US" sz="2400" b="1" dirty="0"/>
              <a:t>Develop a Mitigation Strategy</a:t>
            </a:r>
          </a:p>
          <a:p>
            <a:pPr lvl="0"/>
            <a:r>
              <a:rPr lang="en-US" sz="2400" b="1" dirty="0">
                <a:solidFill>
                  <a:schemeClr val="accent1"/>
                </a:solidFill>
              </a:rPr>
              <a:t>Step 7</a:t>
            </a:r>
            <a:r>
              <a:rPr lang="en-US" sz="2400" dirty="0"/>
              <a:t>	Keep the Plan Current</a:t>
            </a:r>
          </a:p>
          <a:p>
            <a:pPr lvl="0"/>
            <a:r>
              <a:rPr lang="en-US" sz="2400" b="1" dirty="0">
                <a:solidFill>
                  <a:schemeClr val="accent1"/>
                </a:solidFill>
              </a:rPr>
              <a:t>Step 8 </a:t>
            </a:r>
            <a:r>
              <a:rPr lang="en-US" sz="2400" dirty="0"/>
              <a:t>	Review and Adopt the Plan</a:t>
            </a:r>
          </a:p>
          <a:p>
            <a:pPr lvl="0"/>
            <a:r>
              <a:rPr lang="en-US" sz="2400" b="1" dirty="0">
                <a:solidFill>
                  <a:schemeClr val="accent1"/>
                </a:solidFill>
              </a:rPr>
              <a:t>Step 9</a:t>
            </a:r>
            <a:r>
              <a:rPr lang="en-US" sz="2400" dirty="0"/>
              <a:t>	Create a Safe and Resilient Community</a:t>
            </a:r>
          </a:p>
          <a:p>
            <a:endParaRPr lang="en-US" sz="1800" dirty="0"/>
          </a:p>
        </p:txBody>
      </p:sp>
    </p:spTree>
    <p:extLst>
      <p:ext uri="{BB962C8B-B14F-4D97-AF65-F5344CB8AC3E}">
        <p14:creationId xmlns:p14="http://schemas.microsoft.com/office/powerpoint/2010/main" val="269471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51F0-D2E8-4127-B879-6536AB1EE792}"/>
              </a:ext>
            </a:extLst>
          </p:cNvPr>
          <p:cNvSpPr>
            <a:spLocks noGrp="1"/>
          </p:cNvSpPr>
          <p:nvPr>
            <p:ph type="title"/>
          </p:nvPr>
        </p:nvSpPr>
        <p:spPr>
          <a:xfrm>
            <a:off x="540001" y="749439"/>
            <a:ext cx="11123362" cy="498598"/>
          </a:xfrm>
        </p:spPr>
        <p:txBody>
          <a:bodyPr/>
          <a:lstStyle/>
          <a:p>
            <a:r>
              <a:rPr lang="en-US" u="sng" dirty="0"/>
              <a:t>Progress So Far</a:t>
            </a:r>
          </a:p>
        </p:txBody>
      </p:sp>
      <p:sp>
        <p:nvSpPr>
          <p:cNvPr id="5" name="Text Placeholder 4">
            <a:extLst>
              <a:ext uri="{FF2B5EF4-FFF2-40B4-BE49-F238E27FC236}">
                <a16:creationId xmlns:a16="http://schemas.microsoft.com/office/drawing/2014/main" id="{AF2022BF-19ED-4D49-B777-D8EF5A465B22}"/>
              </a:ext>
            </a:extLst>
          </p:cNvPr>
          <p:cNvSpPr>
            <a:spLocks noGrp="1"/>
          </p:cNvSpPr>
          <p:nvPr>
            <p:ph type="body" sz="quarter" idx="10"/>
          </p:nvPr>
        </p:nvSpPr>
        <p:spPr>
          <a:xfrm>
            <a:off x="1012677" y="1337140"/>
            <a:ext cx="10588542" cy="4541146"/>
          </a:xfrm>
        </p:spPr>
        <p:txBody>
          <a:bodyPr>
            <a:normAutofit fontScale="70000" lnSpcReduction="20000"/>
          </a:bodyPr>
          <a:lstStyle/>
          <a:p>
            <a:pPr marL="285750" indent="-285750">
              <a:lnSpc>
                <a:spcPct val="150000"/>
              </a:lnSpc>
              <a:spcBef>
                <a:spcPts val="0"/>
              </a:spcBef>
              <a:buFont typeface="Arial" panose="020B0604020202020204" pitchFamily="34" charset="0"/>
              <a:buChar char="•"/>
            </a:pPr>
            <a:r>
              <a:rPr lang="en-US" sz="2800" dirty="0"/>
              <a:t>Kickoff meeting held May 26, 2022</a:t>
            </a:r>
          </a:p>
          <a:p>
            <a:pPr marL="285750" indent="-285750">
              <a:lnSpc>
                <a:spcPct val="150000"/>
              </a:lnSpc>
              <a:spcBef>
                <a:spcPts val="0"/>
              </a:spcBef>
              <a:buFont typeface="Arial" panose="020B0604020202020204" pitchFamily="34" charset="0"/>
              <a:buChar char="•"/>
            </a:pPr>
            <a:r>
              <a:rPr lang="en-US" sz="2800" dirty="0"/>
              <a:t>Online public survey closed October 2022</a:t>
            </a:r>
          </a:p>
          <a:p>
            <a:pPr marL="628650" lvl="1" indent="-171450">
              <a:lnSpc>
                <a:spcPct val="150000"/>
              </a:lnSpc>
              <a:spcBef>
                <a:spcPts val="0"/>
              </a:spcBef>
              <a:buFont typeface="Arial" panose="020B0604020202020204" pitchFamily="34" charset="0"/>
              <a:buChar char="•"/>
            </a:pPr>
            <a:r>
              <a:rPr lang="en-US" sz="2800" dirty="0"/>
              <a:t>174 total responses received</a:t>
            </a:r>
          </a:p>
          <a:p>
            <a:pPr marL="285750" indent="-285750">
              <a:lnSpc>
                <a:spcPct val="150000"/>
              </a:lnSpc>
              <a:spcBef>
                <a:spcPts val="0"/>
              </a:spcBef>
              <a:buFont typeface="Arial" panose="020B0604020202020204" pitchFamily="34" charset="0"/>
              <a:buChar char="•"/>
            </a:pPr>
            <a:r>
              <a:rPr lang="en-US" sz="2800" dirty="0"/>
              <a:t>Risk Assessment Meeting held September 12</a:t>
            </a:r>
            <a:r>
              <a:rPr lang="en-US" sz="2800" baseline="30000" dirty="0"/>
              <a:t>th</a:t>
            </a:r>
            <a:r>
              <a:rPr lang="en-US" sz="2800" dirty="0"/>
              <a:t>, 2022</a:t>
            </a:r>
          </a:p>
          <a:p>
            <a:pPr marL="285750" indent="-285750">
              <a:lnSpc>
                <a:spcPct val="150000"/>
              </a:lnSpc>
              <a:spcBef>
                <a:spcPts val="0"/>
              </a:spcBef>
              <a:buFont typeface="Arial" panose="020B0604020202020204" pitchFamily="34" charset="0"/>
              <a:buChar char="•"/>
            </a:pPr>
            <a:r>
              <a:rPr lang="en-US" sz="2800" dirty="0"/>
              <a:t>GIS analysis &amp; mapping completed</a:t>
            </a:r>
          </a:p>
          <a:p>
            <a:pPr marL="285750" indent="-285750">
              <a:lnSpc>
                <a:spcPct val="150000"/>
              </a:lnSpc>
              <a:spcBef>
                <a:spcPts val="0"/>
              </a:spcBef>
              <a:buFont typeface="Arial" panose="020B0604020202020204" pitchFamily="34" charset="0"/>
              <a:buChar char="•"/>
            </a:pPr>
            <a:r>
              <a:rPr lang="en-US" sz="2800" dirty="0"/>
              <a:t>Draft HIRA completed and sent to HMPC for review</a:t>
            </a:r>
          </a:p>
          <a:p>
            <a:pPr marL="285750" indent="-285750">
              <a:lnSpc>
                <a:spcPct val="150000"/>
              </a:lnSpc>
              <a:spcBef>
                <a:spcPts val="0"/>
              </a:spcBef>
              <a:buFont typeface="Arial" panose="020B0604020202020204" pitchFamily="34" charset="0"/>
              <a:buChar char="•"/>
            </a:pPr>
            <a:r>
              <a:rPr lang="en-US" sz="2800" dirty="0"/>
              <a:t>Mitigation Workshops (Time: 10am -3pm)</a:t>
            </a:r>
          </a:p>
          <a:p>
            <a:pPr marL="742950" lvl="1" indent="-285750">
              <a:lnSpc>
                <a:spcPct val="150000"/>
              </a:lnSpc>
              <a:spcBef>
                <a:spcPts val="0"/>
              </a:spcBef>
              <a:buFont typeface="Arial" panose="020B0604020202020204" pitchFamily="34" charset="0"/>
              <a:buChar char="•"/>
            </a:pPr>
            <a:r>
              <a:rPr lang="en-US" sz="2400" dirty="0"/>
              <a:t>Jan 17th Helena : Physical Location: Fort Harrison (HFRAC) Address: 1956 Mt. </a:t>
            </a:r>
            <a:r>
              <a:rPr lang="en-US" sz="2400" dirty="0" err="1"/>
              <a:t>Majo</a:t>
            </a:r>
            <a:r>
              <a:rPr lang="en-US" sz="2400" dirty="0"/>
              <a:t>. St. Ft. Harrison, MT 59636 </a:t>
            </a:r>
          </a:p>
          <a:p>
            <a:pPr marL="742950" lvl="1" indent="-285750">
              <a:lnSpc>
                <a:spcPct val="150000"/>
              </a:lnSpc>
              <a:spcBef>
                <a:spcPts val="0"/>
              </a:spcBef>
              <a:buFont typeface="Arial" panose="020B0604020202020204" pitchFamily="34" charset="0"/>
              <a:buChar char="•"/>
            </a:pPr>
            <a:r>
              <a:rPr lang="en-US" sz="2400" dirty="0"/>
              <a:t>Jan 18th Kalispell: Physical Location: Flathead County Dispatch and Emergency Operations Center Address: 625 Timberwolf Parkway Kalispell, MT 59901</a:t>
            </a:r>
          </a:p>
          <a:p>
            <a:pPr marL="742950" lvl="1" indent="-285750">
              <a:lnSpc>
                <a:spcPct val="150000"/>
              </a:lnSpc>
              <a:spcBef>
                <a:spcPts val="0"/>
              </a:spcBef>
              <a:buFont typeface="Arial" panose="020B0604020202020204" pitchFamily="34" charset="0"/>
              <a:buChar char="•"/>
            </a:pPr>
            <a:r>
              <a:rPr lang="en-US" sz="2400" dirty="0"/>
              <a:t>Jan 20th Livingston: Physical Location: City-County Complex (Courthouse) Address: 414 E. </a:t>
            </a:r>
            <a:r>
              <a:rPr lang="en-US" sz="2400" dirty="0" err="1"/>
              <a:t>Callender</a:t>
            </a:r>
            <a:r>
              <a:rPr lang="en-US" sz="2400" dirty="0"/>
              <a:t> St. Livingston, MT 5904</a:t>
            </a:r>
          </a:p>
        </p:txBody>
      </p:sp>
    </p:spTree>
    <p:extLst>
      <p:ext uri="{BB962C8B-B14F-4D97-AF65-F5344CB8AC3E}">
        <p14:creationId xmlns:p14="http://schemas.microsoft.com/office/powerpoint/2010/main" val="3633211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81523485-677F-92AC-8C9B-5391489402E4}"/>
              </a:ext>
            </a:extLst>
          </p:cNvPr>
          <p:cNvSpPr txBox="1">
            <a:spLocks/>
          </p:cNvSpPr>
          <p:nvPr/>
        </p:nvSpPr>
        <p:spPr>
          <a:xfrm>
            <a:off x="540001" y="2598003"/>
            <a:ext cx="6791242" cy="1661993"/>
          </a:xfrm>
          <a:prstGeom prst="rect">
            <a:avLst/>
          </a:prstGeom>
        </p:spPr>
        <p:txBody>
          <a:bodyPr vert="horz" wrap="square" lIns="0" tIns="0" rIns="0" bIns="0" rtlCol="0" anchor="b" anchorCtr="0">
            <a:spAutoFit/>
          </a:bodyPr>
          <a:lstStyle>
            <a:lvl1pPr algn="l" defTabSz="914377" rtl="0" eaLnBrk="1" latinLnBrk="0" hangingPunct="1">
              <a:lnSpc>
                <a:spcPct val="90000"/>
              </a:lnSpc>
              <a:spcBef>
                <a:spcPct val="0"/>
              </a:spcBef>
              <a:buNone/>
              <a:defRPr sz="4000" b="1"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Segoe UI"/>
                <a:ea typeface="+mj-ea"/>
                <a:cs typeface="+mj-cs"/>
              </a:rPr>
              <a:t>Review of Possible Mitigation Activities and Alternatives </a:t>
            </a:r>
          </a:p>
        </p:txBody>
      </p:sp>
    </p:spTree>
    <p:extLst>
      <p:ext uri="{BB962C8B-B14F-4D97-AF65-F5344CB8AC3E}">
        <p14:creationId xmlns:p14="http://schemas.microsoft.com/office/powerpoint/2010/main" val="194149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E37447-1937-4B9F-A5D0-C38222C351EA}"/>
              </a:ext>
            </a:extLst>
          </p:cNvPr>
          <p:cNvSpPr>
            <a:spLocks noGrp="1"/>
          </p:cNvSpPr>
          <p:nvPr>
            <p:ph idx="1"/>
          </p:nvPr>
        </p:nvSpPr>
        <p:spPr>
          <a:xfrm>
            <a:off x="613929" y="1039631"/>
            <a:ext cx="10964141" cy="1684607"/>
          </a:xfrm>
        </p:spPr>
        <p:txBody>
          <a:bodyPr vert="horz" lIns="0" tIns="0" rIns="0" bIns="0" rtlCol="0" anchor="t">
            <a:noAutofit/>
          </a:bodyPr>
          <a:lstStyle/>
          <a:p>
            <a:pPr marL="179705" indent="-179705"/>
            <a:r>
              <a:rPr lang="en-US" sz="2000" b="1" dirty="0">
                <a:latin typeface="Segoe UI"/>
                <a:cs typeface="Segoe UI"/>
              </a:rPr>
              <a:t>Reduce the future demand for, and rising costs of, disaster response and recovery.</a:t>
            </a:r>
          </a:p>
          <a:p>
            <a:pPr marL="179705" indent="-179705"/>
            <a:r>
              <a:rPr lang="en-US" sz="2000" dirty="0">
                <a:latin typeface="Segoe UI"/>
                <a:cs typeface="Segoe UI"/>
              </a:rPr>
              <a:t>Retrofit a critical facility, enforce building codes, land use planning, remove a structure from a hazard area.</a:t>
            </a:r>
          </a:p>
          <a:p>
            <a:pPr marL="179705" indent="-179705"/>
            <a:endParaRPr lang="en-US" dirty="0">
              <a:latin typeface="Segoe UI"/>
              <a:cs typeface="Segoe UI"/>
            </a:endParaRPr>
          </a:p>
          <a:p>
            <a:pPr marL="179705" indent="-179705"/>
            <a:endParaRPr lang="en-US" dirty="0"/>
          </a:p>
        </p:txBody>
      </p:sp>
      <p:sp>
        <p:nvSpPr>
          <p:cNvPr id="3" name="Text Placeholder 2">
            <a:extLst>
              <a:ext uri="{FF2B5EF4-FFF2-40B4-BE49-F238E27FC236}">
                <a16:creationId xmlns:a16="http://schemas.microsoft.com/office/drawing/2014/main" id="{0D542FEA-339F-42EC-966A-7FFFCB13CEAB}"/>
              </a:ext>
            </a:extLst>
          </p:cNvPr>
          <p:cNvSpPr>
            <a:spLocks noGrp="1"/>
          </p:cNvSpPr>
          <p:nvPr>
            <p:ph type="body" sz="quarter" idx="13"/>
          </p:nvPr>
        </p:nvSpPr>
        <p:spPr>
          <a:xfrm>
            <a:off x="613929" y="308491"/>
            <a:ext cx="10945216" cy="610255"/>
          </a:xfrm>
        </p:spPr>
        <p:txBody>
          <a:bodyPr/>
          <a:lstStyle/>
          <a:p>
            <a:r>
              <a:rPr lang="en-US" b="1" dirty="0"/>
              <a:t>Hazard Mitigation Examples </a:t>
            </a:r>
          </a:p>
        </p:txBody>
      </p:sp>
      <p:sp>
        <p:nvSpPr>
          <p:cNvPr id="7" name="Content Placeholder 1">
            <a:extLst>
              <a:ext uri="{FF2B5EF4-FFF2-40B4-BE49-F238E27FC236}">
                <a16:creationId xmlns:a16="http://schemas.microsoft.com/office/drawing/2014/main" id="{80E8C6E1-F503-4D2D-8694-3B8A9852F322}"/>
              </a:ext>
            </a:extLst>
          </p:cNvPr>
          <p:cNvSpPr txBox="1">
            <a:spLocks/>
          </p:cNvSpPr>
          <p:nvPr/>
        </p:nvSpPr>
        <p:spPr>
          <a:xfrm>
            <a:off x="626918" y="1152294"/>
            <a:ext cx="10964141" cy="4207854"/>
          </a:xfrm>
          <a:prstGeom prst="rect">
            <a:avLst/>
          </a:prstGeom>
        </p:spPr>
        <p:txBody>
          <a:bodyPr vert="horz" lIns="0" tIns="0" rIns="0" bIns="0" rtlCol="0" anchor="t">
            <a:noAutofit/>
          </a:bodyPr>
          <a:lstStyle>
            <a:lvl1pPr marL="180000" indent="-180000" algn="l" defTabSz="914377" rtl="0" eaLnBrk="1" latinLnBrk="0" hangingPunct="1">
              <a:lnSpc>
                <a:spcPct val="100000"/>
              </a:lnSpc>
              <a:spcBef>
                <a:spcPts val="600"/>
              </a:spcBef>
              <a:spcAft>
                <a:spcPts val="0"/>
              </a:spcAft>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lnSpc>
                <a:spcPct val="100000"/>
              </a:lnSpc>
              <a:spcBef>
                <a:spcPts val="600"/>
              </a:spcBef>
              <a:spcAft>
                <a:spcPts val="0"/>
              </a:spcAft>
              <a:buFont typeface="Segoe UI" panose="020B0502040204020203"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lnSpc>
                <a:spcPct val="100000"/>
              </a:lnSpc>
              <a:spcBef>
                <a:spcPts val="600"/>
              </a:spcBef>
              <a:spcAft>
                <a:spcPts val="0"/>
              </a:spcAft>
              <a:buClrTx/>
              <a:buFont typeface="Arial" panose="020B0604020202020204" pitchFamily="34" charset="0"/>
              <a:buChar char="•"/>
              <a:defRPr sz="22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lnSpc>
                <a:spcPct val="100000"/>
              </a:lnSpc>
              <a:spcBef>
                <a:spcPts val="600"/>
              </a:spcBef>
              <a:spcAft>
                <a:spcPts val="0"/>
              </a:spcAft>
              <a:buFont typeface="Segoe UI" panose="020B0502040204020203" pitchFamily="34" charset="0"/>
              <a:buChar char="-"/>
              <a:defRPr sz="18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lnSpc>
                <a:spcPct val="100000"/>
              </a:lnSpc>
              <a:spcBef>
                <a:spcPts val="600"/>
              </a:spcBef>
              <a:spcAft>
                <a:spcPts val="0"/>
              </a:spcAft>
              <a:buClrTx/>
              <a:buFont typeface="Arial" panose="020B0604020202020204" pitchFamily="34" charset="0"/>
              <a:buChar char="•"/>
              <a:defRPr sz="18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marR="0" lvl="0" indent="-179705"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1A3441"/>
              </a:solidFill>
              <a:effectLst/>
              <a:uLnTx/>
              <a:uFillTx/>
              <a:latin typeface="Segoe UI" panose="020B0502040204020203" pitchFamily="34" charset="0"/>
              <a:cs typeface="Segoe UI" panose="020B0502040204020203" pitchFamily="34" charset="0"/>
            </a:endParaRPr>
          </a:p>
        </p:txBody>
      </p:sp>
      <p:sp>
        <p:nvSpPr>
          <p:cNvPr id="9" name="Content Placeholder 1">
            <a:extLst>
              <a:ext uri="{FF2B5EF4-FFF2-40B4-BE49-F238E27FC236}">
                <a16:creationId xmlns:a16="http://schemas.microsoft.com/office/drawing/2014/main" id="{867831D9-7547-4022-903D-329766D9C559}"/>
              </a:ext>
            </a:extLst>
          </p:cNvPr>
          <p:cNvSpPr txBox="1">
            <a:spLocks/>
          </p:cNvSpPr>
          <p:nvPr/>
        </p:nvSpPr>
        <p:spPr>
          <a:xfrm>
            <a:off x="779318" y="1304694"/>
            <a:ext cx="10964141" cy="4207854"/>
          </a:xfrm>
          <a:prstGeom prst="rect">
            <a:avLst/>
          </a:prstGeom>
        </p:spPr>
        <p:txBody>
          <a:bodyPr vert="horz" lIns="0" tIns="0" rIns="0" bIns="0" rtlCol="0" anchor="t">
            <a:noAutofit/>
          </a:bodyPr>
          <a:lstStyle>
            <a:lvl1pPr marL="180000" indent="-180000" algn="l" defTabSz="914377" rtl="0" eaLnBrk="1" latinLnBrk="0" hangingPunct="1">
              <a:lnSpc>
                <a:spcPct val="100000"/>
              </a:lnSpc>
              <a:spcBef>
                <a:spcPts val="600"/>
              </a:spcBef>
              <a:spcAft>
                <a:spcPts val="0"/>
              </a:spcAft>
              <a:buFont typeface="Arial" panose="020B0604020202020204"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lgn="l" defTabSz="914377" rtl="0" eaLnBrk="1" latinLnBrk="0" hangingPunct="1">
              <a:lnSpc>
                <a:spcPct val="100000"/>
              </a:lnSpc>
              <a:spcBef>
                <a:spcPts val="600"/>
              </a:spcBef>
              <a:spcAft>
                <a:spcPts val="0"/>
              </a:spcAft>
              <a:buFont typeface="Segoe UI" panose="020B0502040204020203" pitchFamily="34" charset="0"/>
              <a:buChar char="-"/>
              <a:defRPr sz="24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lgn="l" defTabSz="914377" rtl="0" eaLnBrk="1" latinLnBrk="0" hangingPunct="1">
              <a:lnSpc>
                <a:spcPct val="100000"/>
              </a:lnSpc>
              <a:spcBef>
                <a:spcPts val="600"/>
              </a:spcBef>
              <a:spcAft>
                <a:spcPts val="0"/>
              </a:spcAft>
              <a:buClrTx/>
              <a:buFont typeface="Arial" panose="020B0604020202020204" pitchFamily="34" charset="0"/>
              <a:buChar char="•"/>
              <a:defRPr sz="22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lgn="l" defTabSz="914377" rtl="0" eaLnBrk="1" latinLnBrk="0" hangingPunct="1">
              <a:lnSpc>
                <a:spcPct val="100000"/>
              </a:lnSpc>
              <a:spcBef>
                <a:spcPts val="600"/>
              </a:spcBef>
              <a:spcAft>
                <a:spcPts val="0"/>
              </a:spcAft>
              <a:buFont typeface="Segoe UI" panose="020B0502040204020203" pitchFamily="34" charset="0"/>
              <a:buChar char="-"/>
              <a:defRPr sz="18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lgn="l" defTabSz="914377" rtl="0" eaLnBrk="1" latinLnBrk="0" hangingPunct="1">
              <a:lnSpc>
                <a:spcPct val="100000"/>
              </a:lnSpc>
              <a:spcBef>
                <a:spcPts val="600"/>
              </a:spcBef>
              <a:spcAft>
                <a:spcPts val="0"/>
              </a:spcAft>
              <a:buClrTx/>
              <a:buFont typeface="Arial" panose="020B0604020202020204" pitchFamily="34" charset="0"/>
              <a:buChar char="•"/>
              <a:defRPr sz="1800" kern="1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marR="0" lvl="0" indent="-179705"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1A3441"/>
              </a:solidFill>
              <a:effectLst/>
              <a:uLnTx/>
              <a:uFillTx/>
              <a:latin typeface="Segoe UI" panose="020B0502040204020203" pitchFamily="34" charset="0"/>
              <a:cs typeface="Segoe UI" panose="020B0502040204020203" pitchFamily="34" charset="0"/>
            </a:endParaRPr>
          </a:p>
        </p:txBody>
      </p:sp>
      <p:pic>
        <p:nvPicPr>
          <p:cNvPr id="10" name="Picture 9">
            <a:extLst>
              <a:ext uri="{FF2B5EF4-FFF2-40B4-BE49-F238E27FC236}">
                <a16:creationId xmlns:a16="http://schemas.microsoft.com/office/drawing/2014/main" id="{208753F1-E711-45BB-BE29-32407265912F}"/>
              </a:ext>
            </a:extLst>
          </p:cNvPr>
          <p:cNvPicPr>
            <a:picLocks noChangeAspect="1"/>
          </p:cNvPicPr>
          <p:nvPr/>
        </p:nvPicPr>
        <p:blipFill>
          <a:blip r:embed="rId2"/>
          <a:stretch>
            <a:fillRect/>
          </a:stretch>
        </p:blipFill>
        <p:spPr>
          <a:xfrm>
            <a:off x="2357368" y="1981871"/>
            <a:ext cx="9201777" cy="4567638"/>
          </a:xfrm>
          <a:prstGeom prst="rect">
            <a:avLst/>
          </a:prstGeom>
        </p:spPr>
      </p:pic>
    </p:spTree>
    <p:extLst>
      <p:ext uri="{BB962C8B-B14F-4D97-AF65-F5344CB8AC3E}">
        <p14:creationId xmlns:p14="http://schemas.microsoft.com/office/powerpoint/2010/main" val="2277541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SP Light Theme">
  <a:themeElements>
    <a:clrScheme name="WSP Dark">
      <a:dk1>
        <a:srgbClr val="FFFFFF"/>
      </a:dk1>
      <a:lt1>
        <a:srgbClr val="1D242B"/>
      </a:lt1>
      <a:dk2>
        <a:srgbClr val="F0F0F0"/>
      </a:dk2>
      <a:lt2>
        <a:srgbClr val="F7413A"/>
      </a:lt2>
      <a:accent1>
        <a:srgbClr val="F8413A"/>
      </a:accent1>
      <a:accent2>
        <a:srgbClr val="D8E5F0"/>
      </a:accent2>
      <a:accent3>
        <a:srgbClr val="1D242B"/>
      </a:accent3>
      <a:accent4>
        <a:srgbClr val="333D46"/>
      </a:accent4>
      <a:accent5>
        <a:srgbClr val="D9D9D6"/>
      </a:accent5>
      <a:accent6>
        <a:srgbClr val="F0F0F0"/>
      </a:accent6>
      <a:hlink>
        <a:srgbClr val="3C5F79"/>
      </a:hlink>
      <a:folHlink>
        <a:srgbClr val="5378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ct val="120000"/>
          </a:lnSpc>
          <a:spcBef>
            <a:spcPts val="1200"/>
          </a:spcBef>
          <a:defRPr sz="1000" b="0" dirty="0" smtClean="0">
            <a:solidFill>
              <a:prstClr val="black"/>
            </a:solidFill>
            <a:latin typeface="Montserrat" pitchFamily="2" charset="77"/>
          </a:defRPr>
        </a:defPPr>
      </a:lstStyle>
    </a:txDef>
  </a:objectDefaults>
  <a:extraClrSchemeLst/>
  <a:extLst>
    <a:ext uri="{05A4C25C-085E-4340-85A3-A5531E510DB2}">
      <thm15:themeFamily xmlns:thm15="http://schemas.microsoft.com/office/thememl/2012/main" name="GL-BR-Presentation-Template-Dark-2021" id="{BB84B66D-5E6E-324F-93D4-B8424845FA2B}" vid="{49727B52-716E-9F41-84BC-1F5B65D1F2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eb7ec86-6853-4ac1-983e-2e289e52d762">
      <Terms xmlns="http://schemas.microsoft.com/office/infopath/2007/PartnerControls"/>
    </lcf76f155ced4ddcb4097134ff3c332f>
    <TaxCatchAll xmlns="ddbfe490-f77b-4b16-83d4-4fd9d586a76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3374026A04DB4092F2F69E60F9DF48" ma:contentTypeVersion="15" ma:contentTypeDescription="Create a new document." ma:contentTypeScope="" ma:versionID="f746e5b2e54d0888daebc68d8f63ad91">
  <xsd:schema xmlns:xsd="http://www.w3.org/2001/XMLSchema" xmlns:xs="http://www.w3.org/2001/XMLSchema" xmlns:p="http://schemas.microsoft.com/office/2006/metadata/properties" xmlns:ns2="2eb7ec86-6853-4ac1-983e-2e289e52d762" xmlns:ns3="ddbfe490-f77b-4b16-83d4-4fd9d586a760" targetNamespace="http://schemas.microsoft.com/office/2006/metadata/properties" ma:root="true" ma:fieldsID="bc6827d36d8656af94bf646d539fd82d" ns2:_="" ns3:_="">
    <xsd:import namespace="2eb7ec86-6853-4ac1-983e-2e289e52d762"/>
    <xsd:import namespace="ddbfe490-f77b-4b16-83d4-4fd9d586a7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7ec86-6853-4ac1-983e-2e289e52d7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20b3a9a-9178-4a6d-b079-fdfb03e9f17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bfe490-f77b-4b16-83d4-4fd9d586a76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a0b08b6-0f1f-4048-97f0-84282f398182}" ma:internalName="TaxCatchAll" ma:showField="CatchAllData" ma:web="ddbfe490-f77b-4b16-83d4-4fd9d586a7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F601B5-B0EA-45D6-8E01-9B82D77C3966}">
  <ds:schemaRefs>
    <ds:schemaRef ds:uri="http://purl.org/dc/elements/1.1/"/>
    <ds:schemaRef ds:uri="http://schemas.openxmlformats.org/package/2006/metadata/core-properties"/>
    <ds:schemaRef ds:uri="2eb7ec86-6853-4ac1-983e-2e289e52d762"/>
    <ds:schemaRef ds:uri="http://schemas.microsoft.com/office/infopath/2007/PartnerControls"/>
    <ds:schemaRef ds:uri="http://purl.org/dc/terms/"/>
    <ds:schemaRef ds:uri="ddbfe490-f77b-4b16-83d4-4fd9d586a760"/>
    <ds:schemaRef ds:uri="http://purl.org/dc/dcmitype/"/>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8E8621D-0B78-4B3E-A8EB-1AB0EBAC54F2}">
  <ds:schemaRefs>
    <ds:schemaRef ds:uri="http://schemas.microsoft.com/sharepoint/v3/contenttype/forms"/>
  </ds:schemaRefs>
</ds:datastoreItem>
</file>

<file path=customXml/itemProps3.xml><?xml version="1.0" encoding="utf-8"?>
<ds:datastoreItem xmlns:ds="http://schemas.openxmlformats.org/officeDocument/2006/customXml" ds:itemID="{6FEF3863-5220-46B3-A188-3E35E11D1F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7ec86-6853-4ac1-983e-2e289e52d762"/>
    <ds:schemaRef ds:uri="ddbfe490-f77b-4b16-83d4-4fd9d586a7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1476</TotalTime>
  <Words>3228</Words>
  <Application>Microsoft Office PowerPoint</Application>
  <PresentationFormat>Widescreen</PresentationFormat>
  <Paragraphs>689</Paragraphs>
  <Slides>58</Slides>
  <Notes>27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70" baseType="lpstr">
      <vt:lpstr>Arial</vt:lpstr>
      <vt:lpstr>Calibri</vt:lpstr>
      <vt:lpstr>Calibri Light</vt:lpstr>
      <vt:lpstr>Courier New</vt:lpstr>
      <vt:lpstr>Gentium Basic</vt:lpstr>
      <vt:lpstr>Montserrat</vt:lpstr>
      <vt:lpstr>Segoe UI</vt:lpstr>
      <vt:lpstr>Segoe UI Light</vt:lpstr>
      <vt:lpstr>STIXGeneral-Regular</vt:lpstr>
      <vt:lpstr>Office Theme</vt:lpstr>
      <vt:lpstr>WSP Light Theme</vt:lpstr>
      <vt:lpstr>Document</vt:lpstr>
      <vt:lpstr>PowerPoint Presentation</vt:lpstr>
      <vt:lpstr>PowerPoint Presentation</vt:lpstr>
      <vt:lpstr>Introductions</vt:lpstr>
      <vt:lpstr>PowerPoint Presentation</vt:lpstr>
      <vt:lpstr>PowerPoint Presentation</vt:lpstr>
      <vt:lpstr>FEMA’s Nine-Step Planning Process </vt:lpstr>
      <vt:lpstr>Progress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amet consectetur</dc:title>
  <dc:creator>Johnson, Christopher A</dc:creator>
  <cp:lastModifiedBy>Johnson, Christopher A</cp:lastModifiedBy>
  <cp:revision>11</cp:revision>
  <dcterms:created xsi:type="dcterms:W3CDTF">2022-09-22T19:14:01Z</dcterms:created>
  <dcterms:modified xsi:type="dcterms:W3CDTF">2023-01-17T03:53:36Z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0x010100243374026A04DB4092F2F69E60F9DF48</vt:lpwstr>
  </property>
  <property fmtid="{D5CDD505-2E9C-101B-9397-08002B2CF9AE}" pid="3" name="MediaServiceImageTags">
    <vt:lpwstr/>
  </property>
</Properties>
</file>